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60" r:id="rId1"/>
    <p:sldMasterId id="2147483648" r:id="rId2"/>
    <p:sldMasterId id="2147483650" r:id="rId3"/>
    <p:sldMasterId id="2147483652" r:id="rId4"/>
    <p:sldMasterId id="2147483654" r:id="rId5"/>
    <p:sldMasterId id="2147483656" r:id="rId6"/>
    <p:sldMasterId id="2147483658" r:id="rId7"/>
    <p:sldMasterId id="2147483661" r:id="rId8"/>
    <p:sldMasterId id="2147483663" r:id="rId9"/>
    <p:sldMasterId id="2147483665" r:id="rId10"/>
    <p:sldMasterId id="2147483667" r:id="rId11"/>
  </p:sldMasterIdLst>
  <p:notesMasterIdLst>
    <p:notesMasterId r:id="rId71"/>
  </p:notesMasterIdLst>
  <p:handoutMasterIdLst>
    <p:handoutMasterId r:id="rId72"/>
  </p:handoutMasterIdLst>
  <p:sldIdLst>
    <p:sldId id="389" r:id="rId12"/>
    <p:sldId id="390" r:id="rId13"/>
    <p:sldId id="391" r:id="rId14"/>
    <p:sldId id="392" r:id="rId15"/>
    <p:sldId id="393" r:id="rId16"/>
    <p:sldId id="394" r:id="rId17"/>
    <p:sldId id="395" r:id="rId18"/>
    <p:sldId id="396" r:id="rId19"/>
    <p:sldId id="397" r:id="rId20"/>
    <p:sldId id="428" r:id="rId21"/>
    <p:sldId id="429" r:id="rId22"/>
    <p:sldId id="398" r:id="rId23"/>
    <p:sldId id="399" r:id="rId24"/>
    <p:sldId id="400" r:id="rId25"/>
    <p:sldId id="401" r:id="rId26"/>
    <p:sldId id="402" r:id="rId27"/>
    <p:sldId id="403" r:id="rId28"/>
    <p:sldId id="404" r:id="rId29"/>
    <p:sldId id="422" r:id="rId30"/>
    <p:sldId id="423" r:id="rId31"/>
    <p:sldId id="424" r:id="rId32"/>
    <p:sldId id="425" r:id="rId33"/>
    <p:sldId id="426" r:id="rId34"/>
    <p:sldId id="410" r:id="rId35"/>
    <p:sldId id="411" r:id="rId36"/>
    <p:sldId id="412" r:id="rId37"/>
    <p:sldId id="413" r:id="rId38"/>
    <p:sldId id="415" r:id="rId39"/>
    <p:sldId id="384" r:id="rId40"/>
    <p:sldId id="337" r:id="rId41"/>
    <p:sldId id="338" r:id="rId42"/>
    <p:sldId id="427" r:id="rId43"/>
    <p:sldId id="339" r:id="rId44"/>
    <p:sldId id="340" r:id="rId45"/>
    <p:sldId id="341" r:id="rId46"/>
    <p:sldId id="342" r:id="rId47"/>
    <p:sldId id="343" r:id="rId48"/>
    <p:sldId id="344" r:id="rId49"/>
    <p:sldId id="345" r:id="rId50"/>
    <p:sldId id="386" r:id="rId51"/>
    <p:sldId id="387" r:id="rId52"/>
    <p:sldId id="347" r:id="rId53"/>
    <p:sldId id="348" r:id="rId54"/>
    <p:sldId id="350" r:id="rId55"/>
    <p:sldId id="351" r:id="rId56"/>
    <p:sldId id="352" r:id="rId57"/>
    <p:sldId id="353" r:id="rId58"/>
    <p:sldId id="354" r:id="rId59"/>
    <p:sldId id="355" r:id="rId60"/>
    <p:sldId id="356" r:id="rId61"/>
    <p:sldId id="357" r:id="rId62"/>
    <p:sldId id="358" r:id="rId63"/>
    <p:sldId id="418" r:id="rId64"/>
    <p:sldId id="419" r:id="rId65"/>
    <p:sldId id="420" r:id="rId66"/>
    <p:sldId id="421" r:id="rId67"/>
    <p:sldId id="416" r:id="rId68"/>
    <p:sldId id="417" r:id="rId69"/>
    <p:sldId id="388" r:id="rId70"/>
  </p:sldIdLst>
  <p:sldSz cx="9906000" cy="6858000" type="A4"/>
  <p:notesSz cx="6797675" cy="9926638"/>
  <p:defaultTextStyle>
    <a:defPPr>
      <a:defRPr lang="nb-NO"/>
    </a:defPPr>
    <a:lvl1pPr algn="l" rtl="0" eaLnBrk="0" fontAlgn="base" hangingPunct="0">
      <a:spcBef>
        <a:spcPct val="0"/>
      </a:spcBef>
      <a:spcAft>
        <a:spcPct val="0"/>
      </a:spcAft>
      <a:defRPr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48" charset="-128"/>
        <a:cs typeface="+mn-cs"/>
      </a:defRPr>
    </a:lvl5pPr>
    <a:lvl6pPr marL="2286000" algn="l" defTabSz="914400" rtl="0" eaLnBrk="1" latinLnBrk="0" hangingPunct="1">
      <a:defRPr kern="1200">
        <a:solidFill>
          <a:schemeClr val="tx1"/>
        </a:solidFill>
        <a:latin typeface="Arial" charset="0"/>
        <a:ea typeface="ＭＳ Ｐゴシック" pitchFamily="48" charset="-128"/>
        <a:cs typeface="+mn-cs"/>
      </a:defRPr>
    </a:lvl6pPr>
    <a:lvl7pPr marL="2743200" algn="l" defTabSz="914400" rtl="0" eaLnBrk="1" latinLnBrk="0" hangingPunct="1">
      <a:defRPr kern="1200">
        <a:solidFill>
          <a:schemeClr val="tx1"/>
        </a:solidFill>
        <a:latin typeface="Arial" charset="0"/>
        <a:ea typeface="ＭＳ Ｐゴシック" pitchFamily="48" charset="-128"/>
        <a:cs typeface="+mn-cs"/>
      </a:defRPr>
    </a:lvl7pPr>
    <a:lvl8pPr marL="3200400" algn="l" defTabSz="914400" rtl="0" eaLnBrk="1" latinLnBrk="0" hangingPunct="1">
      <a:defRPr kern="1200">
        <a:solidFill>
          <a:schemeClr val="tx1"/>
        </a:solidFill>
        <a:latin typeface="Arial" charset="0"/>
        <a:ea typeface="ＭＳ Ｐゴシック" pitchFamily="48" charset="-128"/>
        <a:cs typeface="+mn-cs"/>
      </a:defRPr>
    </a:lvl8pPr>
    <a:lvl9pPr marL="3657600" algn="l" defTabSz="914400" rtl="0" eaLnBrk="1" latinLnBrk="0" hangingPunct="1">
      <a:defRPr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2"/>
    <a:srgbClr val="60999A"/>
    <a:srgbClr val="72AFB6"/>
    <a:srgbClr val="323232"/>
    <a:srgbClr val="87C4E8"/>
    <a:srgbClr val="004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8" autoAdjust="0"/>
    <p:restoredTop sz="95854" autoAdjust="0"/>
  </p:normalViewPr>
  <p:slideViewPr>
    <p:cSldViewPr>
      <p:cViewPr varScale="1">
        <p:scale>
          <a:sx n="141" d="100"/>
          <a:sy n="141" d="100"/>
        </p:scale>
        <p:origin x="952" y="17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D5094-8DA4-4772-9A50-AC6D4FCCD861}" type="doc">
      <dgm:prSet loTypeId="urn:microsoft.com/office/officeart/2005/8/layout/gear1" loCatId="process" qsTypeId="urn:microsoft.com/office/officeart/2005/8/quickstyle/simple1" qsCatId="simple" csTypeId="urn:microsoft.com/office/officeart/2005/8/colors/accent1_2" csCatId="accent1" phldr="1"/>
      <dgm:spPr/>
    </dgm:pt>
    <dgm:pt modelId="{572066D9-D0B9-48C3-B231-BD9D37FB6E0F}">
      <dgm:prSet phldrT="[Text]"/>
      <dgm:spPr>
        <a:solidFill>
          <a:srgbClr val="FFC000"/>
        </a:solidFill>
      </dgm:spPr>
      <dgm:t>
        <a:bodyPr/>
        <a:lstStyle/>
        <a:p>
          <a:r>
            <a:rPr lang="en-US" dirty="0"/>
            <a:t> </a:t>
          </a:r>
        </a:p>
      </dgm:t>
    </dgm:pt>
    <dgm:pt modelId="{4CA065C6-075C-49B0-856D-8921622C97EE}" type="parTrans" cxnId="{02E04953-EE67-4E9F-87F1-9AB85CB4D7F1}">
      <dgm:prSet/>
      <dgm:spPr/>
      <dgm:t>
        <a:bodyPr/>
        <a:lstStyle/>
        <a:p>
          <a:endParaRPr lang="en-US"/>
        </a:p>
      </dgm:t>
    </dgm:pt>
    <dgm:pt modelId="{8C66CDFF-D16B-4F33-996A-605BD805D7A7}" type="sibTrans" cxnId="{02E04953-EE67-4E9F-87F1-9AB85CB4D7F1}">
      <dgm:prSet/>
      <dgm:spPr/>
      <dgm:t>
        <a:bodyPr/>
        <a:lstStyle/>
        <a:p>
          <a:endParaRPr lang="en-US"/>
        </a:p>
      </dgm:t>
    </dgm:pt>
    <dgm:pt modelId="{FCD42293-9B00-46DF-AADF-2D634B3C5A26}">
      <dgm:prSet phldrT="[Text]"/>
      <dgm:spPr>
        <a:solidFill>
          <a:srgbClr val="FFC000"/>
        </a:solidFill>
      </dgm:spPr>
      <dgm:t>
        <a:bodyPr/>
        <a:lstStyle/>
        <a:p>
          <a:r>
            <a:rPr lang="en-US" dirty="0"/>
            <a:t> </a:t>
          </a:r>
        </a:p>
      </dgm:t>
    </dgm:pt>
    <dgm:pt modelId="{BCB64B75-4BDE-44B6-8F66-4CF073C30408}" type="parTrans" cxnId="{DEAA7E5B-69DA-4C4E-AA0D-25817AE783B7}">
      <dgm:prSet/>
      <dgm:spPr/>
      <dgm:t>
        <a:bodyPr/>
        <a:lstStyle/>
        <a:p>
          <a:endParaRPr lang="en-US"/>
        </a:p>
      </dgm:t>
    </dgm:pt>
    <dgm:pt modelId="{96BB5475-C3E0-467D-809D-C6BA0E8A36C9}" type="sibTrans" cxnId="{DEAA7E5B-69DA-4C4E-AA0D-25817AE783B7}">
      <dgm:prSet/>
      <dgm:spPr/>
      <dgm:t>
        <a:bodyPr/>
        <a:lstStyle/>
        <a:p>
          <a:endParaRPr lang="en-US"/>
        </a:p>
      </dgm:t>
    </dgm:pt>
    <dgm:pt modelId="{71BAD70E-F427-4AFA-96EB-8375B46C1C2E}">
      <dgm:prSet phldrT="[Text]"/>
      <dgm:spPr>
        <a:solidFill>
          <a:srgbClr val="FFC000"/>
        </a:solidFill>
      </dgm:spPr>
      <dgm:t>
        <a:bodyPr/>
        <a:lstStyle/>
        <a:p>
          <a:r>
            <a:rPr lang="en-US" dirty="0"/>
            <a:t> </a:t>
          </a:r>
        </a:p>
      </dgm:t>
    </dgm:pt>
    <dgm:pt modelId="{A50705D0-3B38-40AA-BC20-2FC81593B47C}" type="parTrans" cxnId="{15BE1697-99A2-42AE-BA96-59A085F57831}">
      <dgm:prSet/>
      <dgm:spPr/>
      <dgm:t>
        <a:bodyPr/>
        <a:lstStyle/>
        <a:p>
          <a:endParaRPr lang="en-US"/>
        </a:p>
      </dgm:t>
    </dgm:pt>
    <dgm:pt modelId="{6D76F971-C4D5-4AA3-84E4-2981667C8002}" type="sibTrans" cxnId="{15BE1697-99A2-42AE-BA96-59A085F57831}">
      <dgm:prSet/>
      <dgm:spPr/>
      <dgm:t>
        <a:bodyPr/>
        <a:lstStyle/>
        <a:p>
          <a:endParaRPr lang="en-US"/>
        </a:p>
      </dgm:t>
    </dgm:pt>
    <dgm:pt modelId="{DD020722-0369-4067-A88E-6789FAF023CB}" type="pres">
      <dgm:prSet presAssocID="{7BDD5094-8DA4-4772-9A50-AC6D4FCCD861}" presName="composite" presStyleCnt="0">
        <dgm:presLayoutVars>
          <dgm:chMax val="3"/>
          <dgm:animLvl val="lvl"/>
          <dgm:resizeHandles val="exact"/>
        </dgm:presLayoutVars>
      </dgm:prSet>
      <dgm:spPr/>
    </dgm:pt>
    <dgm:pt modelId="{8E489F65-50E3-4B14-9A5A-E8CC74E044AD}" type="pres">
      <dgm:prSet presAssocID="{572066D9-D0B9-48C3-B231-BD9D37FB6E0F}" presName="gear1" presStyleLbl="node1" presStyleIdx="0" presStyleCnt="3">
        <dgm:presLayoutVars>
          <dgm:chMax val="1"/>
          <dgm:bulletEnabled val="1"/>
        </dgm:presLayoutVars>
      </dgm:prSet>
      <dgm:spPr/>
    </dgm:pt>
    <dgm:pt modelId="{386AF169-BAAA-4E11-ADEA-B3A304251CDE}" type="pres">
      <dgm:prSet presAssocID="{572066D9-D0B9-48C3-B231-BD9D37FB6E0F}" presName="gear1srcNode" presStyleLbl="node1" presStyleIdx="0" presStyleCnt="3"/>
      <dgm:spPr/>
    </dgm:pt>
    <dgm:pt modelId="{A271C3BD-0381-4926-9CDC-95AC92BF9298}" type="pres">
      <dgm:prSet presAssocID="{572066D9-D0B9-48C3-B231-BD9D37FB6E0F}" presName="gear1dstNode" presStyleLbl="node1" presStyleIdx="0" presStyleCnt="3"/>
      <dgm:spPr/>
    </dgm:pt>
    <dgm:pt modelId="{6E98AA31-3643-4740-9C1F-0FD89C92D141}" type="pres">
      <dgm:prSet presAssocID="{FCD42293-9B00-46DF-AADF-2D634B3C5A26}" presName="gear2" presStyleLbl="node1" presStyleIdx="1" presStyleCnt="3">
        <dgm:presLayoutVars>
          <dgm:chMax val="1"/>
          <dgm:bulletEnabled val="1"/>
        </dgm:presLayoutVars>
      </dgm:prSet>
      <dgm:spPr/>
    </dgm:pt>
    <dgm:pt modelId="{297F4FD8-6FC0-468E-A04F-4F181C8476FA}" type="pres">
      <dgm:prSet presAssocID="{FCD42293-9B00-46DF-AADF-2D634B3C5A26}" presName="gear2srcNode" presStyleLbl="node1" presStyleIdx="1" presStyleCnt="3"/>
      <dgm:spPr/>
    </dgm:pt>
    <dgm:pt modelId="{A95CB119-B7BD-4DAE-9DCD-39FCC7037F80}" type="pres">
      <dgm:prSet presAssocID="{FCD42293-9B00-46DF-AADF-2D634B3C5A26}" presName="gear2dstNode" presStyleLbl="node1" presStyleIdx="1" presStyleCnt="3"/>
      <dgm:spPr/>
    </dgm:pt>
    <dgm:pt modelId="{4E36DB5D-177B-409C-8D1D-7774B9B40441}" type="pres">
      <dgm:prSet presAssocID="{71BAD70E-F427-4AFA-96EB-8375B46C1C2E}" presName="gear3" presStyleLbl="node1" presStyleIdx="2" presStyleCnt="3"/>
      <dgm:spPr/>
    </dgm:pt>
    <dgm:pt modelId="{B4B8CBE4-C5FD-49E1-993E-33B8C7F3F813}" type="pres">
      <dgm:prSet presAssocID="{71BAD70E-F427-4AFA-96EB-8375B46C1C2E}" presName="gear3tx" presStyleLbl="node1" presStyleIdx="2" presStyleCnt="3">
        <dgm:presLayoutVars>
          <dgm:chMax val="1"/>
          <dgm:bulletEnabled val="1"/>
        </dgm:presLayoutVars>
      </dgm:prSet>
      <dgm:spPr/>
    </dgm:pt>
    <dgm:pt modelId="{3C1D7DE3-B391-4859-A5AC-139EBB3AFEEC}" type="pres">
      <dgm:prSet presAssocID="{71BAD70E-F427-4AFA-96EB-8375B46C1C2E}" presName="gear3srcNode" presStyleLbl="node1" presStyleIdx="2" presStyleCnt="3"/>
      <dgm:spPr/>
    </dgm:pt>
    <dgm:pt modelId="{499B8E73-8B09-4555-BD31-6A156BF8EAA6}" type="pres">
      <dgm:prSet presAssocID="{71BAD70E-F427-4AFA-96EB-8375B46C1C2E}" presName="gear3dstNode" presStyleLbl="node1" presStyleIdx="2" presStyleCnt="3"/>
      <dgm:spPr/>
    </dgm:pt>
    <dgm:pt modelId="{75780A9D-68B6-445E-94B5-73CD7771D805}" type="pres">
      <dgm:prSet presAssocID="{8C66CDFF-D16B-4F33-996A-605BD805D7A7}" presName="connector1" presStyleLbl="sibTrans2D1" presStyleIdx="0" presStyleCnt="3"/>
      <dgm:spPr/>
    </dgm:pt>
    <dgm:pt modelId="{13355839-CC43-47D7-B4D8-F9DC837A6178}" type="pres">
      <dgm:prSet presAssocID="{96BB5475-C3E0-467D-809D-C6BA0E8A36C9}" presName="connector2" presStyleLbl="sibTrans2D1" presStyleIdx="1" presStyleCnt="3"/>
      <dgm:spPr/>
    </dgm:pt>
    <dgm:pt modelId="{F907A8FA-491D-40DB-80F4-592D92C68934}" type="pres">
      <dgm:prSet presAssocID="{6D76F971-C4D5-4AA3-84E4-2981667C8002}" presName="connector3" presStyleLbl="sibTrans2D1" presStyleIdx="2" presStyleCnt="3"/>
      <dgm:spPr/>
    </dgm:pt>
  </dgm:ptLst>
  <dgm:cxnLst>
    <dgm:cxn modelId="{B1250F1A-0E49-4AF9-B582-2BFD3AEC66FE}" type="presOf" srcId="{71BAD70E-F427-4AFA-96EB-8375B46C1C2E}" destId="{499B8E73-8B09-4555-BD31-6A156BF8EAA6}" srcOrd="3" destOrd="0" presId="urn:microsoft.com/office/officeart/2005/8/layout/gear1"/>
    <dgm:cxn modelId="{04B74D1E-F78B-4D80-83CE-F171A429D983}" type="presOf" srcId="{572066D9-D0B9-48C3-B231-BD9D37FB6E0F}" destId="{386AF169-BAAA-4E11-ADEA-B3A304251CDE}" srcOrd="1" destOrd="0" presId="urn:microsoft.com/office/officeart/2005/8/layout/gear1"/>
    <dgm:cxn modelId="{4DF22226-F6B7-4323-A1AA-C174FC1CC154}" type="presOf" srcId="{8C66CDFF-D16B-4F33-996A-605BD805D7A7}" destId="{75780A9D-68B6-445E-94B5-73CD7771D805}" srcOrd="0" destOrd="0" presId="urn:microsoft.com/office/officeart/2005/8/layout/gear1"/>
    <dgm:cxn modelId="{2BD14040-F943-40E0-9DBF-B1E8CBF37103}" type="presOf" srcId="{572066D9-D0B9-48C3-B231-BD9D37FB6E0F}" destId="{8E489F65-50E3-4B14-9A5A-E8CC74E044AD}" srcOrd="0" destOrd="0" presId="urn:microsoft.com/office/officeart/2005/8/layout/gear1"/>
    <dgm:cxn modelId="{02E04953-EE67-4E9F-87F1-9AB85CB4D7F1}" srcId="{7BDD5094-8DA4-4772-9A50-AC6D4FCCD861}" destId="{572066D9-D0B9-48C3-B231-BD9D37FB6E0F}" srcOrd="0" destOrd="0" parTransId="{4CA065C6-075C-49B0-856D-8921622C97EE}" sibTransId="{8C66CDFF-D16B-4F33-996A-605BD805D7A7}"/>
    <dgm:cxn modelId="{62760E55-92C7-4D3A-9D12-A8E43B0EFAAD}" type="presOf" srcId="{71BAD70E-F427-4AFA-96EB-8375B46C1C2E}" destId="{4E36DB5D-177B-409C-8D1D-7774B9B40441}" srcOrd="0" destOrd="0" presId="urn:microsoft.com/office/officeart/2005/8/layout/gear1"/>
    <dgm:cxn modelId="{DEAA7E5B-69DA-4C4E-AA0D-25817AE783B7}" srcId="{7BDD5094-8DA4-4772-9A50-AC6D4FCCD861}" destId="{FCD42293-9B00-46DF-AADF-2D634B3C5A26}" srcOrd="1" destOrd="0" parTransId="{BCB64B75-4BDE-44B6-8F66-4CF073C30408}" sibTransId="{96BB5475-C3E0-467D-809D-C6BA0E8A36C9}"/>
    <dgm:cxn modelId="{E364466E-8A49-4AA5-A597-A2B1EC02AFB2}" type="presOf" srcId="{FCD42293-9B00-46DF-AADF-2D634B3C5A26}" destId="{297F4FD8-6FC0-468E-A04F-4F181C8476FA}" srcOrd="1" destOrd="0" presId="urn:microsoft.com/office/officeart/2005/8/layout/gear1"/>
    <dgm:cxn modelId="{C0DA2F7E-0C11-4255-9A14-0F3597275BB1}" type="presOf" srcId="{6D76F971-C4D5-4AA3-84E4-2981667C8002}" destId="{F907A8FA-491D-40DB-80F4-592D92C68934}" srcOrd="0" destOrd="0" presId="urn:microsoft.com/office/officeart/2005/8/layout/gear1"/>
    <dgm:cxn modelId="{9CEF777F-6294-44FF-95F1-BE9960A2AEA2}" type="presOf" srcId="{572066D9-D0B9-48C3-B231-BD9D37FB6E0F}" destId="{A271C3BD-0381-4926-9CDC-95AC92BF9298}" srcOrd="2" destOrd="0" presId="urn:microsoft.com/office/officeart/2005/8/layout/gear1"/>
    <dgm:cxn modelId="{F1785284-BBC4-4A86-87DC-73F8B146D48E}" type="presOf" srcId="{FCD42293-9B00-46DF-AADF-2D634B3C5A26}" destId="{A95CB119-B7BD-4DAE-9DCD-39FCC7037F80}" srcOrd="2" destOrd="0" presId="urn:microsoft.com/office/officeart/2005/8/layout/gear1"/>
    <dgm:cxn modelId="{0FCCBE91-E206-4898-AC50-20A8B84AAB8C}" type="presOf" srcId="{96BB5475-C3E0-467D-809D-C6BA0E8A36C9}" destId="{13355839-CC43-47D7-B4D8-F9DC837A6178}" srcOrd="0" destOrd="0" presId="urn:microsoft.com/office/officeart/2005/8/layout/gear1"/>
    <dgm:cxn modelId="{15BE1697-99A2-42AE-BA96-59A085F57831}" srcId="{7BDD5094-8DA4-4772-9A50-AC6D4FCCD861}" destId="{71BAD70E-F427-4AFA-96EB-8375B46C1C2E}" srcOrd="2" destOrd="0" parTransId="{A50705D0-3B38-40AA-BC20-2FC81593B47C}" sibTransId="{6D76F971-C4D5-4AA3-84E4-2981667C8002}"/>
    <dgm:cxn modelId="{D28C00AA-7966-494C-86D4-BA735E33F067}" type="presOf" srcId="{71BAD70E-F427-4AFA-96EB-8375B46C1C2E}" destId="{3C1D7DE3-B391-4859-A5AC-139EBB3AFEEC}" srcOrd="2" destOrd="0" presId="urn:microsoft.com/office/officeart/2005/8/layout/gear1"/>
    <dgm:cxn modelId="{778D90C9-15C5-485C-8203-66DBD674AE13}" type="presOf" srcId="{7BDD5094-8DA4-4772-9A50-AC6D4FCCD861}" destId="{DD020722-0369-4067-A88E-6789FAF023CB}" srcOrd="0" destOrd="0" presId="urn:microsoft.com/office/officeart/2005/8/layout/gear1"/>
    <dgm:cxn modelId="{A7A8D7CC-AA62-4919-BD9F-5F097B482C22}" type="presOf" srcId="{71BAD70E-F427-4AFA-96EB-8375B46C1C2E}" destId="{B4B8CBE4-C5FD-49E1-993E-33B8C7F3F813}" srcOrd="1" destOrd="0" presId="urn:microsoft.com/office/officeart/2005/8/layout/gear1"/>
    <dgm:cxn modelId="{8A2BD2EC-9062-478F-B5D6-641C03CD7727}" type="presOf" srcId="{FCD42293-9B00-46DF-AADF-2D634B3C5A26}" destId="{6E98AA31-3643-4740-9C1F-0FD89C92D141}" srcOrd="0" destOrd="0" presId="urn:microsoft.com/office/officeart/2005/8/layout/gear1"/>
    <dgm:cxn modelId="{34237DD2-AA64-4F63-882B-E7C181DC9C5A}" type="presParOf" srcId="{DD020722-0369-4067-A88E-6789FAF023CB}" destId="{8E489F65-50E3-4B14-9A5A-E8CC74E044AD}" srcOrd="0" destOrd="0" presId="urn:microsoft.com/office/officeart/2005/8/layout/gear1"/>
    <dgm:cxn modelId="{D007555D-6412-4225-86CF-29769B932BF1}" type="presParOf" srcId="{DD020722-0369-4067-A88E-6789FAF023CB}" destId="{386AF169-BAAA-4E11-ADEA-B3A304251CDE}" srcOrd="1" destOrd="0" presId="urn:microsoft.com/office/officeart/2005/8/layout/gear1"/>
    <dgm:cxn modelId="{7A818F08-494C-44BD-BC80-6AAC610490BE}" type="presParOf" srcId="{DD020722-0369-4067-A88E-6789FAF023CB}" destId="{A271C3BD-0381-4926-9CDC-95AC92BF9298}" srcOrd="2" destOrd="0" presId="urn:microsoft.com/office/officeart/2005/8/layout/gear1"/>
    <dgm:cxn modelId="{E6C5E31D-417E-48BF-955C-11F62C81E8F2}" type="presParOf" srcId="{DD020722-0369-4067-A88E-6789FAF023CB}" destId="{6E98AA31-3643-4740-9C1F-0FD89C92D141}" srcOrd="3" destOrd="0" presId="urn:microsoft.com/office/officeart/2005/8/layout/gear1"/>
    <dgm:cxn modelId="{B83CC44B-6AFB-4807-9E67-BECCEF5F2B01}" type="presParOf" srcId="{DD020722-0369-4067-A88E-6789FAF023CB}" destId="{297F4FD8-6FC0-468E-A04F-4F181C8476FA}" srcOrd="4" destOrd="0" presId="urn:microsoft.com/office/officeart/2005/8/layout/gear1"/>
    <dgm:cxn modelId="{6DCD07E6-AC8A-4171-997A-08B41ECDA963}" type="presParOf" srcId="{DD020722-0369-4067-A88E-6789FAF023CB}" destId="{A95CB119-B7BD-4DAE-9DCD-39FCC7037F80}" srcOrd="5" destOrd="0" presId="urn:microsoft.com/office/officeart/2005/8/layout/gear1"/>
    <dgm:cxn modelId="{B1DB7252-0A6B-4EA2-8DBF-B5871E5C7F31}" type="presParOf" srcId="{DD020722-0369-4067-A88E-6789FAF023CB}" destId="{4E36DB5D-177B-409C-8D1D-7774B9B40441}" srcOrd="6" destOrd="0" presId="urn:microsoft.com/office/officeart/2005/8/layout/gear1"/>
    <dgm:cxn modelId="{53E3E960-EC53-41FA-AB5D-7F8E47F73469}" type="presParOf" srcId="{DD020722-0369-4067-A88E-6789FAF023CB}" destId="{B4B8CBE4-C5FD-49E1-993E-33B8C7F3F813}" srcOrd="7" destOrd="0" presId="urn:microsoft.com/office/officeart/2005/8/layout/gear1"/>
    <dgm:cxn modelId="{CCFE882F-CA4B-498C-9A26-C179C8D3956A}" type="presParOf" srcId="{DD020722-0369-4067-A88E-6789FAF023CB}" destId="{3C1D7DE3-B391-4859-A5AC-139EBB3AFEEC}" srcOrd="8" destOrd="0" presId="urn:microsoft.com/office/officeart/2005/8/layout/gear1"/>
    <dgm:cxn modelId="{2CE5C080-8FF6-48E1-82B7-D65775D27B90}" type="presParOf" srcId="{DD020722-0369-4067-A88E-6789FAF023CB}" destId="{499B8E73-8B09-4555-BD31-6A156BF8EAA6}" srcOrd="9" destOrd="0" presId="urn:microsoft.com/office/officeart/2005/8/layout/gear1"/>
    <dgm:cxn modelId="{6824CCD1-7F3F-49FE-9D95-DA6A3ABF3324}" type="presParOf" srcId="{DD020722-0369-4067-A88E-6789FAF023CB}" destId="{75780A9D-68B6-445E-94B5-73CD7771D805}" srcOrd="10" destOrd="0" presId="urn:microsoft.com/office/officeart/2005/8/layout/gear1"/>
    <dgm:cxn modelId="{729AF6FA-11C9-4EF5-8E7A-9EA6DDC7EA5F}" type="presParOf" srcId="{DD020722-0369-4067-A88E-6789FAF023CB}" destId="{13355839-CC43-47D7-B4D8-F9DC837A6178}" srcOrd="11" destOrd="0" presId="urn:microsoft.com/office/officeart/2005/8/layout/gear1"/>
    <dgm:cxn modelId="{05A3AB4A-C8F4-46F5-87D8-A7DBF31F07F7}" type="presParOf" srcId="{DD020722-0369-4067-A88E-6789FAF023CB}" destId="{F907A8FA-491D-40DB-80F4-592D92C68934}"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89F65-50E3-4B14-9A5A-E8CC74E044AD}">
      <dsp:nvSpPr>
        <dsp:cNvPr id="0" name=""/>
        <dsp:cNvSpPr/>
      </dsp:nvSpPr>
      <dsp:spPr>
        <a:xfrm>
          <a:off x="500035" y="477677"/>
          <a:ext cx="583827" cy="583827"/>
        </a:xfrm>
        <a:prstGeom prst="gear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617410" y="614436"/>
        <a:ext cx="349077" cy="300099"/>
      </dsp:txXfrm>
    </dsp:sp>
    <dsp:sp modelId="{6E98AA31-3643-4740-9C1F-0FD89C92D141}">
      <dsp:nvSpPr>
        <dsp:cNvPr id="0" name=""/>
        <dsp:cNvSpPr/>
      </dsp:nvSpPr>
      <dsp:spPr>
        <a:xfrm>
          <a:off x="160354" y="339681"/>
          <a:ext cx="424602" cy="424602"/>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267249" y="447222"/>
        <a:ext cx="210812" cy="209520"/>
      </dsp:txXfrm>
    </dsp:sp>
    <dsp:sp modelId="{4E36DB5D-177B-409C-8D1D-7774B9B40441}">
      <dsp:nvSpPr>
        <dsp:cNvPr id="0" name=""/>
        <dsp:cNvSpPr/>
      </dsp:nvSpPr>
      <dsp:spPr>
        <a:xfrm rot="20700000">
          <a:off x="398174" y="46749"/>
          <a:ext cx="416023" cy="416023"/>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rot="-20700000">
        <a:off x="489420" y="137995"/>
        <a:ext cx="233531" cy="233531"/>
      </dsp:txXfrm>
    </dsp:sp>
    <dsp:sp modelId="{75780A9D-68B6-445E-94B5-73CD7771D805}">
      <dsp:nvSpPr>
        <dsp:cNvPr id="0" name=""/>
        <dsp:cNvSpPr/>
      </dsp:nvSpPr>
      <dsp:spPr>
        <a:xfrm>
          <a:off x="427238" y="403947"/>
          <a:ext cx="747299" cy="747299"/>
        </a:xfrm>
        <a:prstGeom prst="circularArrow">
          <a:avLst>
            <a:gd name="adj1" fmla="val 4688"/>
            <a:gd name="adj2" fmla="val 299029"/>
            <a:gd name="adj3" fmla="val 2307459"/>
            <a:gd name="adj4" fmla="val 1642292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55839-CC43-47D7-B4D8-F9DC837A6178}">
      <dsp:nvSpPr>
        <dsp:cNvPr id="0" name=""/>
        <dsp:cNvSpPr/>
      </dsp:nvSpPr>
      <dsp:spPr>
        <a:xfrm>
          <a:off x="85157" y="259177"/>
          <a:ext cx="542959" cy="54295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7A8FA-491D-40DB-80F4-592D92C68934}">
      <dsp:nvSpPr>
        <dsp:cNvPr id="0" name=""/>
        <dsp:cNvSpPr/>
      </dsp:nvSpPr>
      <dsp:spPr>
        <a:xfrm>
          <a:off x="301944" y="-30930"/>
          <a:ext cx="585420" cy="5854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nb-NO"/>
          </a:p>
        </p:txBody>
      </p:sp>
      <p:sp>
        <p:nvSpPr>
          <p:cNvPr id="82947"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nb-NO"/>
          </a:p>
        </p:txBody>
      </p:sp>
      <p:sp>
        <p:nvSpPr>
          <p:cNvPr id="82948"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nb-NO"/>
          </a:p>
        </p:txBody>
      </p:sp>
      <p:sp>
        <p:nvSpPr>
          <p:cNvPr id="82949"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024CDF3-FEBF-49CF-9CAE-9AE895E06C57}" type="slidenum">
              <a:rPr lang="nb-NO"/>
              <a:pPr/>
              <a:t>‹#›</a:t>
            </a:fld>
            <a:endParaRPr lang="nb-NO"/>
          </a:p>
        </p:txBody>
      </p:sp>
      <p:pic>
        <p:nvPicPr>
          <p:cNvPr id="13318" name="Picture 5" descr="FT_LOGO_uten_SHV"/>
          <p:cNvPicPr>
            <a:picLocks noChangeAspect="1" noChangeArrowheads="1"/>
          </p:cNvPicPr>
          <p:nvPr/>
        </p:nvPicPr>
        <p:blipFill>
          <a:blip r:embed="rId2">
            <a:extLst>
              <a:ext uri="{28A0092B-C50C-407E-A947-70E740481C1C}">
                <a14:useLocalDpi xmlns:a14="http://schemas.microsoft.com/office/drawing/2010/main" val="0"/>
              </a:ext>
            </a:extLst>
          </a:blip>
          <a:srcRect t="8064" b="8670"/>
          <a:stretch>
            <a:fillRect/>
          </a:stretch>
        </p:blipFill>
        <p:spPr bwMode="auto">
          <a:xfrm>
            <a:off x="420135" y="115467"/>
            <a:ext cx="1247813" cy="71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9229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nb-NO"/>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nb-NO"/>
          </a:p>
        </p:txBody>
      </p:sp>
      <p:sp>
        <p:nvSpPr>
          <p:cNvPr id="14340"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nb-NO"/>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E0B416F-248F-4974-ADC4-FD820DB029DB}" type="slidenum">
              <a:rPr lang="nb-NO"/>
              <a:pPr/>
              <a:t>‹#›</a:t>
            </a:fld>
            <a:endParaRPr lang="nb-NO"/>
          </a:p>
        </p:txBody>
      </p:sp>
    </p:spTree>
    <p:extLst>
      <p:ext uri="{BB962C8B-B14F-4D97-AF65-F5344CB8AC3E}">
        <p14:creationId xmlns:p14="http://schemas.microsoft.com/office/powerpoint/2010/main" val="342863528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08" charset="0"/>
        <a:ea typeface="ＭＳ Ｐゴシック" pitchFamily="-108" charset="-128"/>
        <a:cs typeface="Arial" charset="0"/>
      </a:defRPr>
    </a:lvl1pPr>
    <a:lvl2pPr marL="457200" algn="l" rtl="0" fontAlgn="base">
      <a:spcBef>
        <a:spcPct val="30000"/>
      </a:spcBef>
      <a:spcAft>
        <a:spcPct val="0"/>
      </a:spcAft>
      <a:defRPr sz="1200" kern="1200">
        <a:solidFill>
          <a:schemeClr val="tx1"/>
        </a:solidFill>
        <a:latin typeface="Arial" pitchFamily="-108" charset="0"/>
        <a:ea typeface="ＭＳ Ｐゴシック" pitchFamily="-108" charset="-128"/>
        <a:cs typeface="Arial" charset="0"/>
      </a:defRPr>
    </a:lvl2pPr>
    <a:lvl3pPr marL="914400" algn="l" rtl="0" fontAlgn="base">
      <a:spcBef>
        <a:spcPct val="30000"/>
      </a:spcBef>
      <a:spcAft>
        <a:spcPct val="0"/>
      </a:spcAft>
      <a:defRPr sz="1200" kern="1200">
        <a:solidFill>
          <a:schemeClr val="tx1"/>
        </a:solidFill>
        <a:latin typeface="Arial" pitchFamily="-108" charset="0"/>
        <a:ea typeface="ＭＳ Ｐゴシック" pitchFamily="-108" charset="-128"/>
        <a:cs typeface="Arial" charset="0"/>
      </a:defRPr>
    </a:lvl3pPr>
    <a:lvl4pPr marL="1371600" algn="l" rtl="0" fontAlgn="base">
      <a:spcBef>
        <a:spcPct val="30000"/>
      </a:spcBef>
      <a:spcAft>
        <a:spcPct val="0"/>
      </a:spcAft>
      <a:defRPr sz="1200" kern="1200">
        <a:solidFill>
          <a:schemeClr val="tx1"/>
        </a:solidFill>
        <a:latin typeface="Arial" pitchFamily="-108" charset="0"/>
        <a:ea typeface="ＭＳ Ｐゴシック" pitchFamily="-108" charset="-128"/>
        <a:cs typeface="Arial" charset="0"/>
      </a:defRPr>
    </a:lvl4pPr>
    <a:lvl5pPr marL="1828800" algn="l" rtl="0" fontAlgn="base">
      <a:spcBef>
        <a:spcPct val="30000"/>
      </a:spcBef>
      <a:spcAft>
        <a:spcPct val="0"/>
      </a:spcAft>
      <a:defRPr sz="1200" kern="1200">
        <a:solidFill>
          <a:schemeClr val="tx1"/>
        </a:solidFill>
        <a:latin typeface="Arial" pitchFamily="-108" charset="0"/>
        <a:ea typeface="ＭＳ Ｐゴシック" pitchFamily="-108"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69636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65612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79898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87603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83744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08602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10697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88797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06892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02897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2450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19407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18855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98407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645983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18155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91186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09208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06873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12482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45630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79804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3850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40662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0B416F-248F-4974-ADC4-FD820DB029DB}" type="slidenum">
              <a:rPr kumimoji="0" lang="nb-NO"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nb-NO"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04216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9.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25"/>
            <a:ext cx="8420100" cy="1470025"/>
          </a:xfrm>
        </p:spPr>
        <p:txBody>
          <a:bodyPr/>
          <a:lstStyle/>
          <a:p>
            <a:r>
              <a:rPr lang="nb-NO"/>
              <a:t>Klikk for å redigere tittelstil</a:t>
            </a:r>
          </a:p>
        </p:txBody>
      </p:sp>
      <p:sp>
        <p:nvSpPr>
          <p:cNvPr id="3" name="Undertit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Plassholder for bunntekst 3"/>
          <p:cNvSpPr>
            <a:spLocks noGrp="1"/>
          </p:cNvSpPr>
          <p:nvPr>
            <p:ph type="ftr" sz="quarter"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510AA7D0-7B53-46A4-AB97-66B25EC6F091}" type="slidenum">
              <a:rPr lang="nb-NO"/>
              <a:pPr/>
              <a:t>‹#›</a:t>
            </a:fld>
            <a:endParaRPr lang="nb-NO"/>
          </a:p>
        </p:txBody>
      </p:sp>
    </p:spTree>
    <p:extLst>
      <p:ext uri="{BB962C8B-B14F-4D97-AF65-F5344CB8AC3E}">
        <p14:creationId xmlns:p14="http://schemas.microsoft.com/office/powerpoint/2010/main" val="148307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C4484D31-206F-4A0B-828C-BFB6611825CE}" type="slidenum">
              <a:rPr lang="nb-NO"/>
              <a:pPr/>
              <a:t>‹#›</a:t>
            </a:fld>
            <a:endParaRPr lang="nb-NO"/>
          </a:p>
        </p:txBody>
      </p:sp>
    </p:spTree>
    <p:extLst>
      <p:ext uri="{BB962C8B-B14F-4D97-AF65-F5344CB8AC3E}">
        <p14:creationId xmlns:p14="http://schemas.microsoft.com/office/powerpoint/2010/main" val="23916142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8718666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214458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588" y="0"/>
            <a:ext cx="0" cy="15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0" y="0"/>
            <a:ext cx="0" cy="15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986341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240643" name="Picture 5" descr="prikker_gronn_dobbel"/>
          <p:cNvPicPr>
            <a:picLocks noChangeAspect="1" noChangeArrowheads="1"/>
          </p:cNvPicPr>
          <p:nvPr/>
        </p:nvPicPr>
        <p:blipFill>
          <a:blip r:embed="rId2">
            <a:extLst>
              <a:ext uri="{28A0092B-C50C-407E-A947-70E740481C1C}">
                <a14:useLocalDpi xmlns:a14="http://schemas.microsoft.com/office/drawing/2010/main" val="0"/>
              </a:ext>
            </a:extLst>
          </a:blip>
          <a:srcRect l="5965" b="49559"/>
          <a:stretch>
            <a:fillRect/>
          </a:stretch>
        </p:blipFill>
        <p:spPr bwMode="auto">
          <a:xfrm>
            <a:off x="39688" y="4440238"/>
            <a:ext cx="9834562"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0644" name="Rectangle 2"/>
          <p:cNvSpPr>
            <a:spLocks noGrp="1" noChangeArrowheads="1"/>
          </p:cNvSpPr>
          <p:nvPr>
            <p:ph type="ctrTitle"/>
          </p:nvPr>
        </p:nvSpPr>
        <p:spPr/>
        <p:txBody>
          <a:bodyPr/>
          <a:lstStyle>
            <a:lvl1pPr>
              <a:defRPr/>
            </a:lvl1pPr>
          </a:lstStyle>
          <a:p>
            <a:pPr lvl="0"/>
            <a:r>
              <a:rPr lang="nb-NO" noProof="0"/>
              <a:t>Click to edit Master title style</a:t>
            </a:r>
          </a:p>
        </p:txBody>
      </p:sp>
      <p:sp>
        <p:nvSpPr>
          <p:cNvPr id="240645" name="Rectangle 3"/>
          <p:cNvSpPr>
            <a:spLocks noGrp="1" noChangeArrowheads="1"/>
          </p:cNvSpPr>
          <p:nvPr>
            <p:ph type="subTitle" idx="1"/>
          </p:nvPr>
        </p:nvSpPr>
        <p:spPr/>
        <p:txBody>
          <a:bodyPr/>
          <a:lstStyle>
            <a:lvl1pPr>
              <a:defRPr/>
            </a:lvl1pPr>
          </a:lstStyle>
          <a:p>
            <a:pPr lvl="0"/>
            <a:r>
              <a:rPr lang="nb-NO" noProof="0"/>
              <a:t>Click to edit Master subtitle style</a:t>
            </a:r>
          </a:p>
        </p:txBody>
      </p:sp>
      <p:sp>
        <p:nvSpPr>
          <p:cNvPr id="240646"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60999A"/>
                </a:solidFill>
              </a:rPr>
              <a:t>FINANSTILSYNET</a:t>
            </a:r>
          </a:p>
          <a:p>
            <a:pPr marL="342900" indent="-342900" algn="r" eaLnBrk="1" hangingPunct="1">
              <a:lnSpc>
                <a:spcPct val="90000"/>
              </a:lnSpc>
              <a:spcBef>
                <a:spcPct val="20000"/>
              </a:spcBef>
            </a:pPr>
            <a:endParaRPr lang="nb-NO" sz="1400">
              <a:solidFill>
                <a:srgbClr val="60999A"/>
              </a:solidFill>
            </a:endParaRPr>
          </a:p>
          <a:p>
            <a:pPr marL="342900" indent="-342900" algn="r" eaLnBrk="1" hangingPunct="1">
              <a:lnSpc>
                <a:spcPct val="90000"/>
              </a:lnSpc>
              <a:spcBef>
                <a:spcPct val="20000"/>
              </a:spcBef>
            </a:pPr>
            <a:r>
              <a:rPr lang="nb-NO">
                <a:solidFill>
                  <a:srgbClr val="60999A"/>
                </a:solidFill>
              </a:rPr>
              <a:t>Revierstredet 3</a:t>
            </a:r>
          </a:p>
          <a:p>
            <a:pPr marL="342900" indent="-342900" algn="r" eaLnBrk="1" hangingPunct="1">
              <a:lnSpc>
                <a:spcPct val="90000"/>
              </a:lnSpc>
              <a:spcBef>
                <a:spcPct val="20000"/>
              </a:spcBef>
            </a:pPr>
            <a:r>
              <a:rPr lang="nb-NO">
                <a:solidFill>
                  <a:srgbClr val="60999A"/>
                </a:solidFill>
              </a:rPr>
              <a:t>Postboks 1187 Sentrum</a:t>
            </a:r>
          </a:p>
          <a:p>
            <a:pPr marL="342900" indent="-342900" algn="r" eaLnBrk="1" hangingPunct="1">
              <a:lnSpc>
                <a:spcPct val="90000"/>
              </a:lnSpc>
              <a:spcBef>
                <a:spcPct val="20000"/>
              </a:spcBef>
            </a:pPr>
            <a:r>
              <a:rPr lang="nb-NO">
                <a:solidFill>
                  <a:srgbClr val="60999A"/>
                </a:solidFill>
              </a:rPr>
              <a:t>0107 Oslo</a:t>
            </a:r>
          </a:p>
          <a:p>
            <a:pPr marL="342900" indent="-342900" algn="r" eaLnBrk="1" hangingPunct="1">
              <a:lnSpc>
                <a:spcPct val="90000"/>
              </a:lnSpc>
              <a:spcBef>
                <a:spcPct val="20000"/>
              </a:spcBef>
            </a:pPr>
            <a:endParaRPr lang="nb-NO">
              <a:solidFill>
                <a:srgbClr val="60999A"/>
              </a:solidFill>
            </a:endParaRPr>
          </a:p>
          <a:p>
            <a:pPr marL="342900" indent="-342900" algn="r" eaLnBrk="1" hangingPunct="1">
              <a:lnSpc>
                <a:spcPct val="90000"/>
              </a:lnSpc>
              <a:spcBef>
                <a:spcPct val="20000"/>
              </a:spcBef>
            </a:pPr>
            <a:r>
              <a:rPr lang="nb-NO">
                <a:solidFill>
                  <a:srgbClr val="60999A"/>
                </a:solidFill>
              </a:rPr>
              <a:t>www.finanstilsynet.no</a:t>
            </a:r>
            <a:endParaRPr lang="nb-NO" sz="1400">
              <a:solidFill>
                <a:srgbClr val="60999A"/>
              </a:solidFill>
            </a:endParaRPr>
          </a:p>
          <a:p>
            <a:pPr marL="342900" indent="-342900" algn="r" eaLnBrk="1" hangingPunct="1">
              <a:lnSpc>
                <a:spcPct val="90000"/>
              </a:lnSpc>
              <a:spcBef>
                <a:spcPct val="20000"/>
              </a:spcBef>
            </a:pPr>
            <a:endParaRPr lang="nb-NO" sz="1400">
              <a:solidFill>
                <a:srgbClr val="60999A"/>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53272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5246506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620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48139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396903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75229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2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72350" y="488950"/>
            <a:ext cx="2293938" cy="56657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88950" y="488950"/>
            <a:ext cx="6731000" cy="56657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616206EA-422F-4DD7-BCD2-CDDABDAFA0D9}" type="slidenum">
              <a:rPr lang="nb-NO"/>
              <a:pPr/>
              <a:t>‹#›</a:t>
            </a:fld>
            <a:endParaRPr lang="nb-NO"/>
          </a:p>
        </p:txBody>
      </p:sp>
    </p:spTree>
    <p:extLst>
      <p:ext uri="{BB962C8B-B14F-4D97-AF65-F5344CB8AC3E}">
        <p14:creationId xmlns:p14="http://schemas.microsoft.com/office/powerpoint/2010/main" val="25645531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879605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6503165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876274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588" y="0"/>
            <a:ext cx="0" cy="15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0" y="0"/>
            <a:ext cx="0" cy="15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353113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42691" name="Rectangle 2"/>
          <p:cNvSpPr>
            <a:spLocks noGrp="1" noChangeArrowheads="1"/>
          </p:cNvSpPr>
          <p:nvPr>
            <p:ph type="ctrTitle"/>
          </p:nvPr>
        </p:nvSpPr>
        <p:spPr/>
        <p:txBody>
          <a:bodyPr/>
          <a:lstStyle>
            <a:lvl1pPr>
              <a:defRPr/>
            </a:lvl1pPr>
          </a:lstStyle>
          <a:p>
            <a:pPr lvl="0"/>
            <a:r>
              <a:rPr lang="nb-NO" noProof="0"/>
              <a:t>Click to edit Master title style</a:t>
            </a:r>
          </a:p>
        </p:txBody>
      </p:sp>
      <p:sp>
        <p:nvSpPr>
          <p:cNvPr id="242692" name="Rectangle 3"/>
          <p:cNvSpPr>
            <a:spLocks noGrp="1" noChangeArrowheads="1"/>
          </p:cNvSpPr>
          <p:nvPr>
            <p:ph type="subTitle" idx="1"/>
          </p:nvPr>
        </p:nvSpPr>
        <p:spPr/>
        <p:txBody>
          <a:bodyPr/>
          <a:lstStyle>
            <a:lvl1pPr>
              <a:defRPr/>
            </a:lvl1pPr>
          </a:lstStyle>
          <a:p>
            <a:pPr lvl="0"/>
            <a:r>
              <a:rPr lang="nb-NO" noProof="0"/>
              <a:t>Click to edit Master subtitle style</a:t>
            </a:r>
          </a:p>
        </p:txBody>
      </p:sp>
      <p:sp>
        <p:nvSpPr>
          <p:cNvPr id="242693"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87C4E8"/>
                </a:solidFill>
              </a:rPr>
              <a:t>FINANSTILSYNET</a:t>
            </a:r>
          </a:p>
          <a:p>
            <a:pPr marL="342900" indent="-342900" algn="r" eaLnBrk="1" hangingPunct="1">
              <a:lnSpc>
                <a:spcPct val="90000"/>
              </a:lnSpc>
              <a:spcBef>
                <a:spcPct val="20000"/>
              </a:spcBef>
            </a:pPr>
            <a:endParaRPr lang="nb-NO" sz="1400">
              <a:solidFill>
                <a:srgbClr val="87C4E8"/>
              </a:solidFill>
            </a:endParaRPr>
          </a:p>
          <a:p>
            <a:pPr marL="342900" indent="-342900" algn="r" eaLnBrk="1" hangingPunct="1">
              <a:lnSpc>
                <a:spcPct val="90000"/>
              </a:lnSpc>
              <a:spcBef>
                <a:spcPct val="20000"/>
              </a:spcBef>
            </a:pPr>
            <a:r>
              <a:rPr lang="nb-NO">
                <a:solidFill>
                  <a:srgbClr val="87C4E8"/>
                </a:solidFill>
              </a:rPr>
              <a:t>Revierstredet 3</a:t>
            </a:r>
          </a:p>
          <a:p>
            <a:pPr marL="342900" indent="-342900" algn="r" eaLnBrk="1" hangingPunct="1">
              <a:lnSpc>
                <a:spcPct val="90000"/>
              </a:lnSpc>
              <a:spcBef>
                <a:spcPct val="20000"/>
              </a:spcBef>
            </a:pPr>
            <a:r>
              <a:rPr lang="nb-NO">
                <a:solidFill>
                  <a:srgbClr val="87C4E8"/>
                </a:solidFill>
              </a:rPr>
              <a:t>Postboks 1187 Sentrum</a:t>
            </a:r>
          </a:p>
          <a:p>
            <a:pPr marL="342900" indent="-342900" algn="r" eaLnBrk="1" hangingPunct="1">
              <a:lnSpc>
                <a:spcPct val="90000"/>
              </a:lnSpc>
              <a:spcBef>
                <a:spcPct val="20000"/>
              </a:spcBef>
            </a:pPr>
            <a:r>
              <a:rPr lang="nb-NO">
                <a:solidFill>
                  <a:srgbClr val="87C4E8"/>
                </a:solidFill>
              </a:rPr>
              <a:t>0107 Oslo</a:t>
            </a:r>
          </a:p>
          <a:p>
            <a:pPr marL="342900" indent="-342900" algn="r" eaLnBrk="1" hangingPunct="1">
              <a:lnSpc>
                <a:spcPct val="90000"/>
              </a:lnSpc>
              <a:spcBef>
                <a:spcPct val="20000"/>
              </a:spcBef>
            </a:pPr>
            <a:endParaRPr lang="nb-NO">
              <a:solidFill>
                <a:srgbClr val="87C4E8"/>
              </a:solidFill>
            </a:endParaRPr>
          </a:p>
          <a:p>
            <a:pPr marL="342900" indent="-342900" algn="r" eaLnBrk="1" hangingPunct="1">
              <a:lnSpc>
                <a:spcPct val="90000"/>
              </a:lnSpc>
              <a:spcBef>
                <a:spcPct val="20000"/>
              </a:spcBef>
            </a:pPr>
            <a:r>
              <a:rPr lang="nb-NO">
                <a:solidFill>
                  <a:srgbClr val="87C4E8"/>
                </a:solidFill>
              </a:rPr>
              <a:t>www.finanstilsynet.no</a:t>
            </a:r>
            <a:endParaRPr lang="nb-NO" sz="1400">
              <a:solidFill>
                <a:srgbClr val="87C4E8"/>
              </a:solidFill>
            </a:endParaRPr>
          </a:p>
          <a:p>
            <a:pPr marL="342900" indent="-342900" algn="r" eaLnBrk="1" hangingPunct="1">
              <a:lnSpc>
                <a:spcPct val="90000"/>
              </a:lnSpc>
              <a:spcBef>
                <a:spcPct val="20000"/>
              </a:spcBef>
            </a:pPr>
            <a:endParaRPr lang="nb-NO" sz="1400">
              <a:solidFill>
                <a:srgbClr val="87C4E8"/>
              </a:solidFill>
            </a:endParaRPr>
          </a:p>
        </p:txBody>
      </p:sp>
      <p:pic>
        <p:nvPicPr>
          <p:cNvPr id="242694" name="Picture 5" descr="prikker_blaa_dobbel"/>
          <p:cNvPicPr>
            <a:picLocks noChangeAspect="1" noChangeArrowheads="1"/>
          </p:cNvPicPr>
          <p:nvPr/>
        </p:nvPicPr>
        <p:blipFill>
          <a:blip r:embed="rId2">
            <a:extLst>
              <a:ext uri="{28A0092B-C50C-407E-A947-70E740481C1C}">
                <a14:useLocalDpi xmlns:a14="http://schemas.microsoft.com/office/drawing/2010/main" val="0"/>
              </a:ext>
            </a:extLst>
          </a:blip>
          <a:srcRect l="5827" b="49474"/>
          <a:stretch>
            <a:fillRect/>
          </a:stretch>
        </p:blipFill>
        <p:spPr bwMode="auto">
          <a:xfrm>
            <a:off x="38100" y="4440238"/>
            <a:ext cx="9844088" cy="118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666251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30079573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620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403321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74180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0867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88950" y="488950"/>
            <a:ext cx="7416800" cy="1143000"/>
          </a:xfrm>
        </p:spPr>
        <p:txBody>
          <a:bodyPr/>
          <a:lstStyle/>
          <a:p>
            <a:r>
              <a:rPr lang="nb-NO"/>
              <a:t>Klikk for å redigere tittelstil</a:t>
            </a:r>
          </a:p>
        </p:txBody>
      </p:sp>
      <p:sp>
        <p:nvSpPr>
          <p:cNvPr id="3" name="Plassholder for tekst 2"/>
          <p:cNvSpPr>
            <a:spLocks noGrp="1"/>
          </p:cNvSpPr>
          <p:nvPr>
            <p:ph type="body" sz="half" idx="1"/>
          </p:nvPr>
        </p:nvSpPr>
        <p:spPr>
          <a:xfrm>
            <a:off x="488950" y="1628775"/>
            <a:ext cx="4511675"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153025" y="1628775"/>
            <a:ext cx="4513263"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0"/>
          </p:nvPr>
        </p:nvSpPr>
        <p:spPr>
          <a:xfrm>
            <a:off x="1208088" y="6524625"/>
            <a:ext cx="8437562" cy="144463"/>
          </a:xfrm>
        </p:spPr>
        <p:txBody>
          <a:bodyPr/>
          <a:lstStyle>
            <a:lvl1pPr>
              <a:defRPr/>
            </a:lvl1pPr>
          </a:lstStyle>
          <a:p>
            <a:endParaRPr lang="nb-NO"/>
          </a:p>
        </p:txBody>
      </p:sp>
      <p:sp>
        <p:nvSpPr>
          <p:cNvPr id="6" name="Plassholder for lysbildenummer 5"/>
          <p:cNvSpPr>
            <a:spLocks noGrp="1"/>
          </p:cNvSpPr>
          <p:nvPr>
            <p:ph type="sldNum" sz="quarter" idx="11"/>
          </p:nvPr>
        </p:nvSpPr>
        <p:spPr>
          <a:xfrm>
            <a:off x="488950" y="6524625"/>
            <a:ext cx="720725" cy="152400"/>
          </a:xfrm>
        </p:spPr>
        <p:txBody>
          <a:bodyPr/>
          <a:lstStyle>
            <a:lvl1pPr>
              <a:defRPr/>
            </a:lvl1pPr>
          </a:lstStyle>
          <a:p>
            <a:fld id="{A6F418CC-44F1-4A4E-9F47-B8DC31E522A8}" type="slidenum">
              <a:rPr lang="nb-NO"/>
              <a:pPr/>
              <a:t>‹#›</a:t>
            </a:fld>
            <a:endParaRPr lang="nb-NO"/>
          </a:p>
        </p:txBody>
      </p:sp>
    </p:spTree>
    <p:extLst>
      <p:ext uri="{BB962C8B-B14F-4D97-AF65-F5344CB8AC3E}">
        <p14:creationId xmlns:p14="http://schemas.microsoft.com/office/powerpoint/2010/main" val="8950966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6266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416103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2799790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163462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588" y="0"/>
            <a:ext cx="0" cy="15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0" y="0"/>
            <a:ext cx="0" cy="15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49926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64312" y="542334"/>
            <a:ext cx="8915400" cy="631844"/>
          </a:xfrm>
        </p:spPr>
        <p:txBody>
          <a:bodyPr>
            <a:normAutofit/>
          </a:bodyPr>
          <a:lstStyle>
            <a:lvl1pPr>
              <a:defRPr sz="2400"/>
            </a:lvl1pPr>
          </a:lstStyle>
          <a:p>
            <a:r>
              <a:rPr lang="da-DK" dirty="0"/>
              <a:t>Klik for at redigere titeltypografi i masteren</a:t>
            </a:r>
          </a:p>
        </p:txBody>
      </p:sp>
      <p:sp>
        <p:nvSpPr>
          <p:cNvPr id="3" name="Pladsholder til indhold 2"/>
          <p:cNvSpPr>
            <a:spLocks noGrp="1"/>
          </p:cNvSpPr>
          <p:nvPr>
            <p:ph idx="1"/>
          </p:nvPr>
        </p:nvSpPr>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p:txBody>
      </p:sp>
      <p:sp>
        <p:nvSpPr>
          <p:cNvPr id="7" name="Pladsholder til tekst 7"/>
          <p:cNvSpPr>
            <a:spLocks noGrp="1"/>
          </p:cNvSpPr>
          <p:nvPr>
            <p:ph type="body" sz="quarter" idx="10"/>
          </p:nvPr>
        </p:nvSpPr>
        <p:spPr>
          <a:xfrm>
            <a:off x="464313" y="6357939"/>
            <a:ext cx="8977375" cy="428625"/>
          </a:xfrm>
        </p:spPr>
        <p:txBody>
          <a:bodyPr>
            <a:noAutofit/>
          </a:bodyPr>
          <a:lstStyle>
            <a:lvl1pPr algn="r">
              <a:buNone/>
              <a:defRPr lang="da-DK" sz="2400" b="0" kern="1200" dirty="0" smtClean="0">
                <a:solidFill>
                  <a:srgbClr val="990000"/>
                </a:solidFill>
                <a:latin typeface="Constantia" pitchFamily="18" charset="0"/>
                <a:ea typeface="+mn-ea"/>
                <a:cs typeface="+mn-cs"/>
              </a:defRPr>
            </a:lvl1pPr>
          </a:lstStyle>
          <a:p>
            <a:pPr lvl="0"/>
            <a:r>
              <a:rPr lang="da-DK" dirty="0"/>
              <a:t>Klik for at redigere typografi i masteren</a:t>
            </a:r>
          </a:p>
        </p:txBody>
      </p:sp>
    </p:spTree>
    <p:extLst>
      <p:ext uri="{BB962C8B-B14F-4D97-AF65-F5344CB8AC3E}">
        <p14:creationId xmlns:p14="http://schemas.microsoft.com/office/powerpoint/2010/main" val="290081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tellysbilde">
    <p:spTree>
      <p:nvGrpSpPr>
        <p:cNvPr id="1" name=""/>
        <p:cNvGrpSpPr/>
        <p:nvPr/>
      </p:nvGrpSpPr>
      <p:grpSpPr>
        <a:xfrm>
          <a:off x="0" y="0"/>
          <a:ext cx="0" cy="0"/>
          <a:chOff x="0" y="0"/>
          <a:chExt cx="0" cy="0"/>
        </a:xfrm>
      </p:grpSpPr>
      <p:sp>
        <p:nvSpPr>
          <p:cNvPr id="48135"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48130" name="Rectangle 2"/>
          <p:cNvSpPr>
            <a:spLocks noGrp="1" noChangeArrowheads="1"/>
          </p:cNvSpPr>
          <p:nvPr>
            <p:ph type="ctrTitle"/>
          </p:nvPr>
        </p:nvSpPr>
        <p:spPr/>
        <p:txBody>
          <a:bodyPr/>
          <a:lstStyle>
            <a:lvl1pPr>
              <a:defRPr smtClean="0"/>
            </a:lvl1pPr>
          </a:lstStyle>
          <a:p>
            <a:pPr lvl="0"/>
            <a:r>
              <a:rPr lang="nb-NO" noProof="0"/>
              <a:t>Click to edit Master title style</a:t>
            </a:r>
          </a:p>
        </p:txBody>
      </p:sp>
      <p:sp>
        <p:nvSpPr>
          <p:cNvPr id="48131" name="Rectangle 3"/>
          <p:cNvSpPr>
            <a:spLocks noGrp="1" noChangeArrowheads="1"/>
          </p:cNvSpPr>
          <p:nvPr>
            <p:ph type="subTitle" idx="1"/>
          </p:nvPr>
        </p:nvSpPr>
        <p:spPr>
          <a:xfrm>
            <a:off x="1295400" y="4494213"/>
            <a:ext cx="8421688" cy="827087"/>
          </a:xfrm>
        </p:spPr>
        <p:txBody>
          <a:bodyPr/>
          <a:lstStyle>
            <a:lvl1pPr>
              <a:defRPr smtClean="0"/>
            </a:lvl1pPr>
          </a:lstStyle>
          <a:p>
            <a:pPr lvl="0"/>
            <a:r>
              <a:rPr lang="nb-NO" noProof="0"/>
              <a:t>Click to edit Master subtitle style</a:t>
            </a:r>
          </a:p>
        </p:txBody>
      </p:sp>
      <p:pic>
        <p:nvPicPr>
          <p:cNvPr id="48136" name="Picture 5" descr="FT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7" name="Picture 6" descr="prikker_blaa"/>
          <p:cNvPicPr>
            <a:picLocks noChangeAspect="1" noChangeArrowheads="1"/>
          </p:cNvPicPr>
          <p:nvPr/>
        </p:nvPicPr>
        <p:blipFill>
          <a:blip r:embed="rId3">
            <a:extLst>
              <a:ext uri="{28A0092B-C50C-407E-A947-70E740481C1C}">
                <a14:useLocalDpi xmlns:a14="http://schemas.microsoft.com/office/drawing/2010/main" val="0"/>
              </a:ext>
            </a:extLst>
          </a:blip>
          <a:srcRect r="6549"/>
          <a:stretch>
            <a:fillRect/>
          </a:stretch>
        </p:blipFill>
        <p:spPr bwMode="auto">
          <a:xfrm>
            <a:off x="55563" y="1908175"/>
            <a:ext cx="9821862"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8" name="Rectangle 10"/>
          <p:cNvSpPr>
            <a:spLocks noGrp="1" noChangeArrowheads="1"/>
          </p:cNvSpPr>
          <p:nvPr>
            <p:ph type="dt" sz="half" idx="2"/>
          </p:nvPr>
        </p:nvSpPr>
        <p:spPr/>
        <p:txBody>
          <a:bodyPr/>
          <a:lstStyle>
            <a:lvl1pPr>
              <a:defRPr/>
            </a:lvl1pPr>
          </a:lstStyle>
          <a:p>
            <a:endParaRPr lang="nb-NO"/>
          </a:p>
        </p:txBody>
      </p:sp>
      <p:sp>
        <p:nvSpPr>
          <p:cNvPr id="48139" name="Rectangle 11"/>
          <p:cNvSpPr>
            <a:spLocks noGrp="1" noChangeArrowheads="1"/>
          </p:cNvSpPr>
          <p:nvPr>
            <p:ph type="ftr" sz="quarter" idx="3"/>
          </p:nvPr>
        </p:nvSpPr>
        <p:spPr/>
        <p:txBody>
          <a:bodyPr/>
          <a:lstStyle>
            <a:lvl1pPr>
              <a:defRPr/>
            </a:lvl1pPr>
          </a:lstStyle>
          <a:p>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25"/>
            <a:ext cx="8420100" cy="1470025"/>
          </a:xfrm>
        </p:spPr>
        <p:txBody>
          <a:bodyPr/>
          <a:lstStyle/>
          <a:p>
            <a:r>
              <a:rPr lang="nb-NO"/>
              <a:t>Klikk for å redigere tittelstil</a:t>
            </a:r>
            <a:endParaRPr lang="nn-NO"/>
          </a:p>
        </p:txBody>
      </p:sp>
      <p:sp>
        <p:nvSpPr>
          <p:cNvPr id="3" name="Undertit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endParaRPr lang="nn-NO"/>
          </a:p>
        </p:txBody>
      </p:sp>
      <p:sp>
        <p:nvSpPr>
          <p:cNvPr id="4" name="Rectangle 10"/>
          <p:cNvSpPr>
            <a:spLocks noGrp="1" noChangeArrowheads="1"/>
          </p:cNvSpPr>
          <p:nvPr>
            <p:ph type="dt" sz="half" idx="10"/>
          </p:nvPr>
        </p:nvSpPr>
        <p:spPr>
          <a:ln/>
        </p:spPr>
        <p:txBody>
          <a:bodyPr/>
          <a:lstStyle>
            <a:lvl1pPr>
              <a:defRPr/>
            </a:lvl1pPr>
          </a:lstStyle>
          <a:p>
            <a:endParaRPr lang="nb-NO"/>
          </a:p>
        </p:txBody>
      </p:sp>
      <p:sp>
        <p:nvSpPr>
          <p:cNvPr id="5"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39466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Rectangle 10"/>
          <p:cNvSpPr>
            <a:spLocks noGrp="1" noChangeArrowheads="1"/>
          </p:cNvSpPr>
          <p:nvPr>
            <p:ph type="dt" sz="half" idx="10"/>
          </p:nvPr>
        </p:nvSpPr>
        <p:spPr>
          <a:ln/>
        </p:spPr>
        <p:txBody>
          <a:bodyPr/>
          <a:lstStyle>
            <a:lvl1pPr>
              <a:defRPr/>
            </a:lvl1pPr>
          </a:lstStyle>
          <a:p>
            <a:endParaRPr lang="nb-NO"/>
          </a:p>
        </p:txBody>
      </p:sp>
      <p:sp>
        <p:nvSpPr>
          <p:cNvPr id="5"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99267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endParaRPr lang="nn-NO"/>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10"/>
          <p:cNvSpPr>
            <a:spLocks noGrp="1" noChangeArrowheads="1"/>
          </p:cNvSpPr>
          <p:nvPr>
            <p:ph type="dt" sz="half" idx="10"/>
          </p:nvPr>
        </p:nvSpPr>
        <p:spPr>
          <a:ln/>
        </p:spPr>
        <p:txBody>
          <a:bodyPr/>
          <a:lstStyle>
            <a:lvl1pPr>
              <a:defRPr/>
            </a:lvl1pPr>
          </a:lstStyle>
          <a:p>
            <a:endParaRPr lang="nb-NO"/>
          </a:p>
        </p:txBody>
      </p:sp>
      <p:sp>
        <p:nvSpPr>
          <p:cNvPr id="5"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138183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Rectangle 10"/>
          <p:cNvSpPr>
            <a:spLocks noGrp="1" noChangeArrowheads="1"/>
          </p:cNvSpPr>
          <p:nvPr>
            <p:ph type="dt" sz="half" idx="10"/>
          </p:nvPr>
        </p:nvSpPr>
        <p:spPr>
          <a:ln/>
        </p:spPr>
        <p:txBody>
          <a:bodyPr/>
          <a:lstStyle>
            <a:lvl1pPr>
              <a:defRPr/>
            </a:lvl1pPr>
          </a:lstStyle>
          <a:p>
            <a:endParaRPr lang="nb-NO"/>
          </a:p>
        </p:txBody>
      </p:sp>
      <p:sp>
        <p:nvSpPr>
          <p:cNvPr id="6"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2095392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endParaRPr lang="nn-NO"/>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Rectangle 10"/>
          <p:cNvSpPr>
            <a:spLocks noGrp="1" noChangeArrowheads="1"/>
          </p:cNvSpPr>
          <p:nvPr>
            <p:ph type="dt" sz="half" idx="10"/>
          </p:nvPr>
        </p:nvSpPr>
        <p:spPr>
          <a:ln/>
        </p:spPr>
        <p:txBody>
          <a:bodyPr/>
          <a:lstStyle>
            <a:lvl1pPr>
              <a:defRPr/>
            </a:lvl1pPr>
          </a:lstStyle>
          <a:p>
            <a:endParaRPr lang="nb-NO"/>
          </a:p>
        </p:txBody>
      </p:sp>
      <p:sp>
        <p:nvSpPr>
          <p:cNvPr id="8"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167753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3C11D439-B8EA-495A-9D11-975964FD98FB}" type="slidenum">
              <a:rPr lang="nb-NO"/>
              <a:pPr/>
              <a:t>‹#›</a:t>
            </a:fld>
            <a:endParaRPr lang="nb-NO"/>
          </a:p>
        </p:txBody>
      </p:sp>
    </p:spTree>
    <p:extLst>
      <p:ext uri="{BB962C8B-B14F-4D97-AF65-F5344CB8AC3E}">
        <p14:creationId xmlns:p14="http://schemas.microsoft.com/office/powerpoint/2010/main" val="126049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Rectangle 10"/>
          <p:cNvSpPr>
            <a:spLocks noGrp="1" noChangeArrowheads="1"/>
          </p:cNvSpPr>
          <p:nvPr>
            <p:ph type="dt" sz="half" idx="10"/>
          </p:nvPr>
        </p:nvSpPr>
        <p:spPr>
          <a:ln/>
        </p:spPr>
        <p:txBody>
          <a:bodyPr/>
          <a:lstStyle>
            <a:lvl1pPr>
              <a:defRPr/>
            </a:lvl1pPr>
          </a:lstStyle>
          <a:p>
            <a:endParaRPr lang="nb-NO"/>
          </a:p>
        </p:txBody>
      </p:sp>
      <p:sp>
        <p:nvSpPr>
          <p:cNvPr id="4"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2312028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endParaRPr lang="nb-NO"/>
          </a:p>
        </p:txBody>
      </p:sp>
      <p:sp>
        <p:nvSpPr>
          <p:cNvPr id="3"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30653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endParaRPr lang="nn-NO"/>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10"/>
          <p:cNvSpPr>
            <a:spLocks noGrp="1" noChangeArrowheads="1"/>
          </p:cNvSpPr>
          <p:nvPr>
            <p:ph type="dt" sz="half" idx="10"/>
          </p:nvPr>
        </p:nvSpPr>
        <p:spPr>
          <a:ln/>
        </p:spPr>
        <p:txBody>
          <a:bodyPr/>
          <a:lstStyle>
            <a:lvl1pPr>
              <a:defRPr/>
            </a:lvl1pPr>
          </a:lstStyle>
          <a:p>
            <a:endParaRPr lang="nb-NO"/>
          </a:p>
        </p:txBody>
      </p:sp>
      <p:sp>
        <p:nvSpPr>
          <p:cNvPr id="6"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1233009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endParaRPr lang="nn-NO"/>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n-NO" noProof="0"/>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10"/>
          <p:cNvSpPr>
            <a:spLocks noGrp="1" noChangeArrowheads="1"/>
          </p:cNvSpPr>
          <p:nvPr>
            <p:ph type="dt" sz="half" idx="10"/>
          </p:nvPr>
        </p:nvSpPr>
        <p:spPr>
          <a:ln/>
        </p:spPr>
        <p:txBody>
          <a:bodyPr/>
          <a:lstStyle>
            <a:lvl1pPr>
              <a:defRPr/>
            </a:lvl1pPr>
          </a:lstStyle>
          <a:p>
            <a:endParaRPr lang="nb-NO"/>
          </a:p>
        </p:txBody>
      </p:sp>
      <p:sp>
        <p:nvSpPr>
          <p:cNvPr id="6"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2785978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Rectangle 10"/>
          <p:cNvSpPr>
            <a:spLocks noGrp="1" noChangeArrowheads="1"/>
          </p:cNvSpPr>
          <p:nvPr>
            <p:ph type="dt" sz="half" idx="10"/>
          </p:nvPr>
        </p:nvSpPr>
        <p:spPr>
          <a:ln/>
        </p:spPr>
        <p:txBody>
          <a:bodyPr/>
          <a:lstStyle>
            <a:lvl1pPr>
              <a:defRPr/>
            </a:lvl1pPr>
          </a:lstStyle>
          <a:p>
            <a:endParaRPr lang="nb-NO"/>
          </a:p>
        </p:txBody>
      </p:sp>
      <p:sp>
        <p:nvSpPr>
          <p:cNvPr id="5"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17105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058025" y="609600"/>
            <a:ext cx="2105025" cy="5486400"/>
          </a:xfrm>
        </p:spPr>
        <p:txBody>
          <a:bodyPr vert="eaVert"/>
          <a:lstStyle/>
          <a:p>
            <a:r>
              <a:rPr lang="nb-NO"/>
              <a:t>Klikk for å redigere tittelstil</a:t>
            </a:r>
            <a:endParaRPr lang="nn-NO"/>
          </a:p>
        </p:txBody>
      </p:sp>
      <p:sp>
        <p:nvSpPr>
          <p:cNvPr id="3" name="Plassholder for loddrett tekst 2"/>
          <p:cNvSpPr>
            <a:spLocks noGrp="1"/>
          </p:cNvSpPr>
          <p:nvPr>
            <p:ph type="body" orient="vert" idx="1"/>
          </p:nvPr>
        </p:nvSpPr>
        <p:spPr>
          <a:xfrm>
            <a:off x="742950" y="609600"/>
            <a:ext cx="6162675"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Rectangle 10"/>
          <p:cNvSpPr>
            <a:spLocks noGrp="1" noChangeArrowheads="1"/>
          </p:cNvSpPr>
          <p:nvPr>
            <p:ph type="dt" sz="half" idx="10"/>
          </p:nvPr>
        </p:nvSpPr>
        <p:spPr>
          <a:ln/>
        </p:spPr>
        <p:txBody>
          <a:bodyPr/>
          <a:lstStyle>
            <a:lvl1pPr>
              <a:defRPr/>
            </a:lvl1pPr>
          </a:lstStyle>
          <a:p>
            <a:endParaRPr lang="nb-NO"/>
          </a:p>
        </p:txBody>
      </p:sp>
      <p:sp>
        <p:nvSpPr>
          <p:cNvPr id="5" name="Rectangle 11"/>
          <p:cNvSpPr>
            <a:spLocks noGrp="1" noChangeArrowheads="1"/>
          </p:cNvSpPr>
          <p:nvPr>
            <p:ph type="ftr" sz="quarter" idx="11"/>
          </p:nvPr>
        </p:nvSpPr>
        <p:spPr>
          <a:ln/>
        </p:spPr>
        <p:txBody>
          <a:bodyPr/>
          <a:lstStyle>
            <a:lvl1pPr>
              <a:defRPr/>
            </a:lvl1pPr>
          </a:lstStyle>
          <a:p>
            <a:endParaRPr lang="nb-NO"/>
          </a:p>
        </p:txBody>
      </p:sp>
    </p:spTree>
    <p:extLst>
      <p:ext uri="{BB962C8B-B14F-4D97-AF65-F5344CB8AC3E}">
        <p14:creationId xmlns:p14="http://schemas.microsoft.com/office/powerpoint/2010/main" val="1769982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54274"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54275" name="Rectangle 2"/>
          <p:cNvSpPr>
            <a:spLocks noGrp="1" noChangeArrowheads="1"/>
          </p:cNvSpPr>
          <p:nvPr>
            <p:ph type="ctrTitle"/>
          </p:nvPr>
        </p:nvSpPr>
        <p:spPr/>
        <p:txBody>
          <a:bodyPr/>
          <a:lstStyle>
            <a:lvl1pPr>
              <a:defRPr/>
            </a:lvl1pPr>
          </a:lstStyle>
          <a:p>
            <a:pPr lvl="0"/>
            <a:r>
              <a:rPr lang="nb-NO" noProof="0"/>
              <a:t>Click to edit Master title style</a:t>
            </a:r>
          </a:p>
        </p:txBody>
      </p:sp>
      <p:sp>
        <p:nvSpPr>
          <p:cNvPr id="54276" name="Rectangle 3"/>
          <p:cNvSpPr>
            <a:spLocks noGrp="1" noChangeArrowheads="1"/>
          </p:cNvSpPr>
          <p:nvPr>
            <p:ph type="subTitle" idx="1"/>
          </p:nvPr>
        </p:nvSpPr>
        <p:spPr>
          <a:xfrm>
            <a:off x="3440113" y="4494213"/>
            <a:ext cx="6276975" cy="827087"/>
          </a:xfrm>
        </p:spPr>
        <p:txBody>
          <a:bodyPr/>
          <a:lstStyle>
            <a:lvl1pPr>
              <a:defRPr/>
            </a:lvl1pPr>
          </a:lstStyle>
          <a:p>
            <a:pPr lvl="0"/>
            <a:r>
              <a:rPr lang="nb-NO" noProof="0"/>
              <a:t>Click to edit Master subtitle style</a:t>
            </a:r>
          </a:p>
        </p:txBody>
      </p:sp>
      <p:pic>
        <p:nvPicPr>
          <p:cNvPr id="54277" name="Picture 5" descr="FT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6" descr="prikker_blaa"/>
          <p:cNvPicPr>
            <a:picLocks noChangeAspect="1" noChangeArrowheads="1"/>
          </p:cNvPicPr>
          <p:nvPr/>
        </p:nvPicPr>
        <p:blipFill>
          <a:blip r:embed="rId3">
            <a:extLst>
              <a:ext uri="{28A0092B-C50C-407E-A947-70E740481C1C}">
                <a14:useLocalDpi xmlns:a14="http://schemas.microsoft.com/office/drawing/2010/main" val="0"/>
              </a:ext>
            </a:extLst>
          </a:blip>
          <a:srcRect r="6549"/>
          <a:stretch>
            <a:fillRect/>
          </a:stretch>
        </p:blipFill>
        <p:spPr bwMode="auto">
          <a:xfrm>
            <a:off x="55563" y="1908175"/>
            <a:ext cx="9821862"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Rectangle 7"/>
          <p:cNvSpPr>
            <a:spLocks noGrp="1" noChangeArrowheads="1"/>
          </p:cNvSpPr>
          <p:nvPr>
            <p:ph type="dt" sz="half" idx="2"/>
          </p:nvPr>
        </p:nvSpPr>
        <p:spPr/>
        <p:txBody>
          <a:bodyPr/>
          <a:lstStyle>
            <a:lvl1pPr>
              <a:defRPr/>
            </a:lvl1pPr>
          </a:lstStyle>
          <a:p>
            <a:endParaRPr lang="nb-NO"/>
          </a:p>
        </p:txBody>
      </p:sp>
      <p:sp>
        <p:nvSpPr>
          <p:cNvPr id="54280" name="Rectangle 8"/>
          <p:cNvSpPr>
            <a:spLocks noGrp="1" noChangeArrowheads="1"/>
          </p:cNvSpPr>
          <p:nvPr>
            <p:ph type="ftr" sz="quarter" idx="3"/>
          </p:nvPr>
        </p:nvSpPr>
        <p:spPr/>
        <p:txBody>
          <a:bodyPr/>
          <a:lstStyle>
            <a:lvl1pPr>
              <a:defRPr/>
            </a:lvl1pPr>
          </a:lstStyle>
          <a:p>
            <a:endParaRPr lang="nb-NO"/>
          </a:p>
        </p:txBody>
      </p:sp>
      <p:pic>
        <p:nvPicPr>
          <p:cNvPr id="54282" name="Picture 10" descr="Finanstilsynet-desember2009-117261"/>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828800"/>
            <a:ext cx="3946525" cy="5029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751734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78491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440113" y="4494213"/>
            <a:ext cx="306070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653213" y="4494213"/>
            <a:ext cx="3062287"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51270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bunntekst 3"/>
          <p:cNvSpPr>
            <a:spLocks noGrp="1"/>
          </p:cNvSpPr>
          <p:nvPr>
            <p:ph type="ftr" sz="quarter"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EC8F7C43-2567-428E-9980-5F559652B2DE}" type="slidenum">
              <a:rPr lang="nb-NO"/>
              <a:pPr/>
              <a:t>‹#›</a:t>
            </a:fld>
            <a:endParaRPr lang="nb-NO"/>
          </a:p>
        </p:txBody>
      </p:sp>
    </p:spTree>
    <p:extLst>
      <p:ext uri="{BB962C8B-B14F-4D97-AF65-F5344CB8AC3E}">
        <p14:creationId xmlns:p14="http://schemas.microsoft.com/office/powerpoint/2010/main" val="1395185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553330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150592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223943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494197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205471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04761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147050" y="3273425"/>
            <a:ext cx="1568450" cy="20478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440113" y="3273425"/>
            <a:ext cx="4554537" cy="2047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832392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58371" name="Rectangle 2"/>
          <p:cNvSpPr>
            <a:spLocks noGrp="1" noChangeArrowheads="1"/>
          </p:cNvSpPr>
          <p:nvPr>
            <p:ph type="ctrTitle"/>
          </p:nvPr>
        </p:nvSpPr>
        <p:spPr>
          <a:xfrm>
            <a:off x="1295400" y="2022475"/>
            <a:ext cx="8420100" cy="1079500"/>
          </a:xfrm>
        </p:spPr>
        <p:txBody>
          <a:bodyPr/>
          <a:lstStyle>
            <a:lvl1pPr>
              <a:defRPr/>
            </a:lvl1pPr>
          </a:lstStyle>
          <a:p>
            <a:pPr lvl="0"/>
            <a:r>
              <a:rPr lang="nb-NO" noProof="0"/>
              <a:t>Click to edit Master title style</a:t>
            </a:r>
          </a:p>
        </p:txBody>
      </p:sp>
      <p:sp>
        <p:nvSpPr>
          <p:cNvPr id="58372" name="Rectangle 3"/>
          <p:cNvSpPr>
            <a:spLocks noGrp="1" noChangeArrowheads="1"/>
          </p:cNvSpPr>
          <p:nvPr>
            <p:ph type="subTitle" idx="1"/>
          </p:nvPr>
        </p:nvSpPr>
        <p:spPr>
          <a:xfrm>
            <a:off x="1295400" y="3243263"/>
            <a:ext cx="8421688" cy="827087"/>
          </a:xfrm>
        </p:spPr>
        <p:txBody>
          <a:bodyPr/>
          <a:lstStyle>
            <a:lvl1pPr>
              <a:defRPr/>
            </a:lvl1pPr>
          </a:lstStyle>
          <a:p>
            <a:pPr lvl="0"/>
            <a:r>
              <a:rPr lang="nb-NO" noProof="0"/>
              <a:t>Click to edit Master subtitle style</a:t>
            </a:r>
          </a:p>
        </p:txBody>
      </p:sp>
      <p:pic>
        <p:nvPicPr>
          <p:cNvPr id="58373" name="Picture 5" descr="FT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Picture 10" descr="striper_gronn"/>
          <p:cNvPicPr>
            <a:picLocks noChangeAspect="1" noChangeArrowheads="1"/>
          </p:cNvPicPr>
          <p:nvPr/>
        </p:nvPicPr>
        <p:blipFill>
          <a:blip r:embed="rId3">
            <a:extLst>
              <a:ext uri="{28A0092B-C50C-407E-A947-70E740481C1C}">
                <a14:useLocalDpi xmlns:a14="http://schemas.microsoft.com/office/drawing/2010/main" val="0"/>
              </a:ext>
            </a:extLst>
          </a:blip>
          <a:srcRect l="481" r="6622"/>
          <a:stretch>
            <a:fillRect/>
          </a:stretch>
        </p:blipFill>
        <p:spPr bwMode="auto">
          <a:xfrm>
            <a:off x="42863" y="5638800"/>
            <a:ext cx="9821862"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5" name="Rectangle 7"/>
          <p:cNvSpPr>
            <a:spLocks noGrp="1" noChangeArrowheads="1"/>
          </p:cNvSpPr>
          <p:nvPr>
            <p:ph type="dt" sz="half" idx="2"/>
          </p:nvPr>
        </p:nvSpPr>
        <p:spPr>
          <a:xfrm>
            <a:off x="3440113" y="4752975"/>
            <a:ext cx="6272212" cy="212725"/>
          </a:xfrm>
        </p:spPr>
        <p:txBody>
          <a:bodyPr/>
          <a:lstStyle>
            <a:lvl1pPr>
              <a:defRPr/>
            </a:lvl1pPr>
          </a:lstStyle>
          <a:p>
            <a:endParaRPr lang="nb-NO"/>
          </a:p>
        </p:txBody>
      </p:sp>
      <p:sp>
        <p:nvSpPr>
          <p:cNvPr id="58376" name="Rectangle 8"/>
          <p:cNvSpPr>
            <a:spLocks noGrp="1" noChangeArrowheads="1"/>
          </p:cNvSpPr>
          <p:nvPr>
            <p:ph type="ftr" sz="quarter" idx="3"/>
          </p:nvPr>
        </p:nvSpPr>
        <p:spPr/>
        <p:txBody>
          <a:bodyPr/>
          <a:lstStyle>
            <a:lvl1pPr>
              <a:defRPr/>
            </a:lvl1pPr>
          </a:lstStyle>
          <a:p>
            <a:endParaRPr lang="nb-N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750069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4976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88950" y="1628775"/>
            <a:ext cx="4511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153025" y="1628775"/>
            <a:ext cx="45132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6857CCFC-8D0A-4006-850E-A9CA666AFC1C}" type="slidenum">
              <a:rPr lang="nb-NO"/>
              <a:pPr/>
              <a:t>‹#›</a:t>
            </a:fld>
            <a:endParaRPr lang="nb-NO"/>
          </a:p>
        </p:txBody>
      </p:sp>
    </p:spTree>
    <p:extLst>
      <p:ext uri="{BB962C8B-B14F-4D97-AF65-F5344CB8AC3E}">
        <p14:creationId xmlns:p14="http://schemas.microsoft.com/office/powerpoint/2010/main" val="3905188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295400" y="3240088"/>
            <a:ext cx="413385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581650" y="3240088"/>
            <a:ext cx="413385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996514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684099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598134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501752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639354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939631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996615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610475" y="2019300"/>
            <a:ext cx="2105025" cy="20478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295400" y="2019300"/>
            <a:ext cx="6162675" cy="2047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559283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60418"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60419" name="Rectangle 2"/>
          <p:cNvSpPr>
            <a:spLocks noGrp="1" noChangeArrowheads="1"/>
          </p:cNvSpPr>
          <p:nvPr>
            <p:ph type="ctrTitle"/>
          </p:nvPr>
        </p:nvSpPr>
        <p:spPr>
          <a:xfrm>
            <a:off x="3440113" y="2022475"/>
            <a:ext cx="6275387" cy="1079500"/>
          </a:xfrm>
        </p:spPr>
        <p:txBody>
          <a:bodyPr/>
          <a:lstStyle>
            <a:lvl1pPr>
              <a:defRPr/>
            </a:lvl1pPr>
          </a:lstStyle>
          <a:p>
            <a:pPr lvl="0"/>
            <a:r>
              <a:rPr lang="nb-NO" noProof="0"/>
              <a:t>Click to edit Master title style</a:t>
            </a:r>
          </a:p>
        </p:txBody>
      </p:sp>
      <p:sp>
        <p:nvSpPr>
          <p:cNvPr id="60420" name="Rectangle 3"/>
          <p:cNvSpPr>
            <a:spLocks noGrp="1" noChangeArrowheads="1"/>
          </p:cNvSpPr>
          <p:nvPr>
            <p:ph type="subTitle" idx="1"/>
          </p:nvPr>
        </p:nvSpPr>
        <p:spPr>
          <a:xfrm>
            <a:off x="3440113" y="3243263"/>
            <a:ext cx="6276975" cy="827087"/>
          </a:xfrm>
        </p:spPr>
        <p:txBody>
          <a:bodyPr/>
          <a:lstStyle>
            <a:lvl1pPr>
              <a:defRPr/>
            </a:lvl1pPr>
          </a:lstStyle>
          <a:p>
            <a:pPr lvl="0"/>
            <a:r>
              <a:rPr lang="nb-NO" noProof="0"/>
              <a:t>Click to edit Master subtitle style</a:t>
            </a:r>
          </a:p>
        </p:txBody>
      </p:sp>
      <p:pic>
        <p:nvPicPr>
          <p:cNvPr id="60421" name="Picture 5" descr="FT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2" name="Picture 10" descr="striper_gronn"/>
          <p:cNvPicPr>
            <a:picLocks noChangeAspect="1" noChangeArrowheads="1"/>
          </p:cNvPicPr>
          <p:nvPr/>
        </p:nvPicPr>
        <p:blipFill>
          <a:blip r:embed="rId3">
            <a:extLst>
              <a:ext uri="{28A0092B-C50C-407E-A947-70E740481C1C}">
                <a14:useLocalDpi xmlns:a14="http://schemas.microsoft.com/office/drawing/2010/main" val="0"/>
              </a:ext>
            </a:extLst>
          </a:blip>
          <a:srcRect l="481" r="6622"/>
          <a:stretch>
            <a:fillRect/>
          </a:stretch>
        </p:blipFill>
        <p:spPr bwMode="auto">
          <a:xfrm>
            <a:off x="42863" y="5638800"/>
            <a:ext cx="9821862"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3" name="Rectangle 7"/>
          <p:cNvSpPr>
            <a:spLocks noGrp="1" noChangeArrowheads="1"/>
          </p:cNvSpPr>
          <p:nvPr>
            <p:ph type="dt" sz="half" idx="2"/>
          </p:nvPr>
        </p:nvSpPr>
        <p:spPr>
          <a:xfrm>
            <a:off x="3440113" y="4752975"/>
            <a:ext cx="6272212" cy="212725"/>
          </a:xfrm>
        </p:spPr>
        <p:txBody>
          <a:bodyPr/>
          <a:lstStyle>
            <a:lvl1pPr>
              <a:defRPr/>
            </a:lvl1pPr>
          </a:lstStyle>
          <a:p>
            <a:endParaRPr lang="nb-NO"/>
          </a:p>
        </p:txBody>
      </p:sp>
      <p:sp>
        <p:nvSpPr>
          <p:cNvPr id="60424" name="Rectangle 8"/>
          <p:cNvSpPr>
            <a:spLocks noGrp="1" noChangeArrowheads="1"/>
          </p:cNvSpPr>
          <p:nvPr>
            <p:ph type="ftr" sz="quarter" idx="3"/>
          </p:nvPr>
        </p:nvSpPr>
        <p:spPr/>
        <p:txBody>
          <a:bodyPr/>
          <a:lstStyle>
            <a:lvl1pPr>
              <a:defRPr/>
            </a:lvl1pPr>
          </a:lstStyle>
          <a:p>
            <a:endParaRPr lang="nb-NO"/>
          </a:p>
        </p:txBody>
      </p:sp>
      <p:pic>
        <p:nvPicPr>
          <p:cNvPr id="60426" name="Picture 10" descr="Finanstilsynet-desember2009-117301"/>
          <p:cNvPicPr>
            <a:picLocks noChangeAspect="1" noChangeArrowheads="1"/>
          </p:cNvPicPr>
          <p:nvPr/>
        </p:nvPicPr>
        <p:blipFill>
          <a:blip r:embed="rId4">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0" y="1844675"/>
            <a:ext cx="5105400" cy="46910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27272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unntekst 6"/>
          <p:cNvSpPr>
            <a:spLocks noGrp="1"/>
          </p:cNvSpPr>
          <p:nvPr>
            <p:ph type="ftr" sz="quarter" idx="10"/>
          </p:nvPr>
        </p:nvSpPr>
        <p:spPr/>
        <p:txBody>
          <a:bodyPr/>
          <a:lstStyle>
            <a:lvl1pPr>
              <a:defRPr/>
            </a:lvl1pPr>
          </a:lstStyle>
          <a:p>
            <a:endParaRPr lang="nb-NO"/>
          </a:p>
        </p:txBody>
      </p:sp>
      <p:sp>
        <p:nvSpPr>
          <p:cNvPr id="8" name="Plassholder for lysbildenummer 7"/>
          <p:cNvSpPr>
            <a:spLocks noGrp="1"/>
          </p:cNvSpPr>
          <p:nvPr>
            <p:ph type="sldNum" sz="quarter" idx="11"/>
          </p:nvPr>
        </p:nvSpPr>
        <p:spPr/>
        <p:txBody>
          <a:bodyPr/>
          <a:lstStyle>
            <a:lvl1pPr>
              <a:defRPr/>
            </a:lvl1pPr>
          </a:lstStyle>
          <a:p>
            <a:fld id="{E4523C23-A8BD-4E4E-B0A5-DB86A78FBE94}" type="slidenum">
              <a:rPr lang="nb-NO"/>
              <a:pPr/>
              <a:t>‹#›</a:t>
            </a:fld>
            <a:endParaRPr lang="nb-NO"/>
          </a:p>
        </p:txBody>
      </p:sp>
    </p:spTree>
    <p:extLst>
      <p:ext uri="{BB962C8B-B14F-4D97-AF65-F5344CB8AC3E}">
        <p14:creationId xmlns:p14="http://schemas.microsoft.com/office/powerpoint/2010/main" val="2048917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611659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440113" y="3240088"/>
            <a:ext cx="306070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653213" y="3240088"/>
            <a:ext cx="3062287"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56488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871167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581913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435502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632583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0609352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470362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147050" y="2019300"/>
            <a:ext cx="1568450" cy="20478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440113" y="2019300"/>
            <a:ext cx="4554537" cy="2047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956130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62466"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62476" name="Picture 12" descr="Finanstilsynet-desember2009-117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141913"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62467" name="Rectangle 2"/>
          <p:cNvSpPr>
            <a:spLocks noGrp="1" noChangeArrowheads="1"/>
          </p:cNvSpPr>
          <p:nvPr>
            <p:ph type="ctrTitle"/>
          </p:nvPr>
        </p:nvSpPr>
        <p:spPr>
          <a:xfrm>
            <a:off x="3440113" y="2022475"/>
            <a:ext cx="6275387" cy="1079500"/>
          </a:xfrm>
        </p:spPr>
        <p:txBody>
          <a:bodyPr/>
          <a:lstStyle>
            <a:lvl1pPr>
              <a:defRPr/>
            </a:lvl1pPr>
          </a:lstStyle>
          <a:p>
            <a:pPr lvl="0"/>
            <a:r>
              <a:rPr lang="nb-NO" noProof="0"/>
              <a:t>Click to edit Master title style</a:t>
            </a:r>
          </a:p>
        </p:txBody>
      </p:sp>
      <p:sp>
        <p:nvSpPr>
          <p:cNvPr id="62468" name="Rectangle 3"/>
          <p:cNvSpPr>
            <a:spLocks noGrp="1" noChangeArrowheads="1"/>
          </p:cNvSpPr>
          <p:nvPr>
            <p:ph type="subTitle" idx="1"/>
          </p:nvPr>
        </p:nvSpPr>
        <p:spPr>
          <a:xfrm>
            <a:off x="3440113" y="3243263"/>
            <a:ext cx="6276975" cy="827087"/>
          </a:xfrm>
        </p:spPr>
        <p:txBody>
          <a:bodyPr/>
          <a:lstStyle>
            <a:lvl1pPr>
              <a:defRPr/>
            </a:lvl1pPr>
          </a:lstStyle>
          <a:p>
            <a:pPr lvl="0"/>
            <a:r>
              <a:rPr lang="nb-NO" noProof="0"/>
              <a:t>Click to edit Master subtitle style</a:t>
            </a:r>
          </a:p>
        </p:txBody>
      </p:sp>
      <p:pic>
        <p:nvPicPr>
          <p:cNvPr id="62469" name="Picture 5" descr="FT_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1" name="Rectangle 7"/>
          <p:cNvSpPr>
            <a:spLocks noGrp="1" noChangeArrowheads="1"/>
          </p:cNvSpPr>
          <p:nvPr>
            <p:ph type="dt" sz="half" idx="2"/>
          </p:nvPr>
        </p:nvSpPr>
        <p:spPr>
          <a:xfrm>
            <a:off x="3440113" y="4752975"/>
            <a:ext cx="6272212" cy="212725"/>
          </a:xfrm>
        </p:spPr>
        <p:txBody>
          <a:bodyPr/>
          <a:lstStyle>
            <a:lvl1pPr>
              <a:defRPr/>
            </a:lvl1pPr>
          </a:lstStyle>
          <a:p>
            <a:endParaRPr lang="nb-NO"/>
          </a:p>
        </p:txBody>
      </p:sp>
      <p:sp>
        <p:nvSpPr>
          <p:cNvPr id="62472" name="Rectangle 8"/>
          <p:cNvSpPr>
            <a:spLocks noGrp="1" noChangeArrowheads="1"/>
          </p:cNvSpPr>
          <p:nvPr>
            <p:ph type="ftr" sz="quarter" idx="3"/>
          </p:nvPr>
        </p:nvSpPr>
        <p:spPr/>
        <p:txBody>
          <a:bodyPr/>
          <a:lstStyle>
            <a:lvl1pPr>
              <a:defRPr/>
            </a:lvl1pPr>
          </a:lstStyle>
          <a:p>
            <a:endParaRPr lang="nb-NO"/>
          </a:p>
        </p:txBody>
      </p:sp>
      <p:pic>
        <p:nvPicPr>
          <p:cNvPr id="62475" name="Picture 9" descr="striper_blaa"/>
          <p:cNvPicPr>
            <a:picLocks noChangeAspect="1" noChangeArrowheads="1"/>
          </p:cNvPicPr>
          <p:nvPr/>
        </p:nvPicPr>
        <p:blipFill>
          <a:blip r:embed="rId4">
            <a:extLst>
              <a:ext uri="{28A0092B-C50C-407E-A947-70E740481C1C}">
                <a14:useLocalDpi xmlns:a14="http://schemas.microsoft.com/office/drawing/2010/main" val="0"/>
              </a:ext>
            </a:extLst>
          </a:blip>
          <a:srcRect l="6392" r="-209"/>
          <a:stretch>
            <a:fillRect/>
          </a:stretch>
        </p:blipFill>
        <p:spPr bwMode="auto">
          <a:xfrm>
            <a:off x="0" y="5638800"/>
            <a:ext cx="9902825"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p:txBody>
          <a:bodyPr/>
          <a:lstStyle>
            <a:lvl1pPr>
              <a:defRPr/>
            </a:lvl1pPr>
          </a:lstStyle>
          <a:p>
            <a:endParaRPr lang="nb-NO"/>
          </a:p>
        </p:txBody>
      </p:sp>
      <p:sp>
        <p:nvSpPr>
          <p:cNvPr id="4" name="Plassholder for lysbildenummer 3"/>
          <p:cNvSpPr>
            <a:spLocks noGrp="1"/>
          </p:cNvSpPr>
          <p:nvPr>
            <p:ph type="sldNum" sz="quarter" idx="11"/>
          </p:nvPr>
        </p:nvSpPr>
        <p:spPr/>
        <p:txBody>
          <a:bodyPr/>
          <a:lstStyle>
            <a:lvl1pPr>
              <a:defRPr/>
            </a:lvl1pPr>
          </a:lstStyle>
          <a:p>
            <a:fld id="{9B77AFD4-AC69-4CF1-B53A-8478775FB284}" type="slidenum">
              <a:rPr lang="nb-NO"/>
              <a:pPr/>
              <a:t>‹#›</a:t>
            </a:fld>
            <a:endParaRPr lang="nb-NO"/>
          </a:p>
        </p:txBody>
      </p:sp>
    </p:spTree>
    <p:extLst>
      <p:ext uri="{BB962C8B-B14F-4D97-AF65-F5344CB8AC3E}">
        <p14:creationId xmlns:p14="http://schemas.microsoft.com/office/powerpoint/2010/main" val="3278462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454053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695597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440113" y="3240088"/>
            <a:ext cx="306070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653213" y="3240088"/>
            <a:ext cx="3062287"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769307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584466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56619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667477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612016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830980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775640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147050" y="2019300"/>
            <a:ext cx="1568450" cy="20478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440113" y="2019300"/>
            <a:ext cx="4554537" cy="2047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87483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a:p>
        </p:txBody>
      </p:sp>
      <p:sp>
        <p:nvSpPr>
          <p:cNvPr id="3" name="Plassholder for lysbildenummer 2"/>
          <p:cNvSpPr>
            <a:spLocks noGrp="1"/>
          </p:cNvSpPr>
          <p:nvPr>
            <p:ph type="sldNum" sz="quarter" idx="11"/>
          </p:nvPr>
        </p:nvSpPr>
        <p:spPr/>
        <p:txBody>
          <a:bodyPr/>
          <a:lstStyle>
            <a:lvl1pPr>
              <a:defRPr/>
            </a:lvl1pPr>
          </a:lstStyle>
          <a:p>
            <a:fld id="{D47935A7-5727-4C0E-8EA8-8E121CBE7AC6}" type="slidenum">
              <a:rPr lang="nb-NO"/>
              <a:pPr/>
              <a:t>‹#›</a:t>
            </a:fld>
            <a:endParaRPr lang="nb-NO"/>
          </a:p>
        </p:txBody>
      </p:sp>
    </p:spTree>
    <p:extLst>
      <p:ext uri="{BB962C8B-B14F-4D97-AF65-F5344CB8AC3E}">
        <p14:creationId xmlns:p14="http://schemas.microsoft.com/office/powerpoint/2010/main" val="3349902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0" y="1828800"/>
            <a:ext cx="9906000" cy="5029200"/>
          </a:xfrm>
          <a:prstGeom prst="rect">
            <a:avLst/>
          </a:prstGeom>
          <a:solidFill>
            <a:srgbClr val="00445C"/>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r>
              <a:rPr lang="nb-NO" sz="2400">
                <a:solidFill>
                  <a:schemeClr val="bg1"/>
                </a:solidFill>
              </a:rPr>
              <a:t> </a:t>
            </a:r>
          </a:p>
        </p:txBody>
      </p:sp>
      <p:sp>
        <p:nvSpPr>
          <p:cNvPr id="64515" name="Rectangle 2"/>
          <p:cNvSpPr>
            <a:spLocks noGrp="1" noChangeArrowheads="1"/>
          </p:cNvSpPr>
          <p:nvPr>
            <p:ph type="ctrTitle"/>
          </p:nvPr>
        </p:nvSpPr>
        <p:spPr/>
        <p:txBody>
          <a:bodyPr/>
          <a:lstStyle>
            <a:lvl1pPr>
              <a:defRPr/>
            </a:lvl1pPr>
          </a:lstStyle>
          <a:p>
            <a:pPr lvl="0"/>
            <a:r>
              <a:rPr lang="nb-NO" noProof="0"/>
              <a:t>Click to edit Master title style</a:t>
            </a:r>
          </a:p>
        </p:txBody>
      </p:sp>
      <p:sp>
        <p:nvSpPr>
          <p:cNvPr id="64516" name="Rectangle 3"/>
          <p:cNvSpPr>
            <a:spLocks noGrp="1" noChangeArrowheads="1"/>
          </p:cNvSpPr>
          <p:nvPr>
            <p:ph type="subTitle" idx="1"/>
          </p:nvPr>
        </p:nvSpPr>
        <p:spPr>
          <a:xfrm>
            <a:off x="1295400" y="4494213"/>
            <a:ext cx="8421688" cy="827087"/>
          </a:xfrm>
        </p:spPr>
        <p:txBody>
          <a:bodyPr/>
          <a:lstStyle>
            <a:lvl1pPr>
              <a:defRPr/>
            </a:lvl1pPr>
          </a:lstStyle>
          <a:p>
            <a:pPr lvl="0"/>
            <a:r>
              <a:rPr lang="nb-NO" noProof="0"/>
              <a:t>Click to edit Master subtitle style</a:t>
            </a:r>
          </a:p>
        </p:txBody>
      </p:sp>
      <p:pic>
        <p:nvPicPr>
          <p:cNvPr id="64517" name="Picture 5" descr="FT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9" name="Rectangle 7"/>
          <p:cNvSpPr>
            <a:spLocks noGrp="1" noChangeArrowheads="1"/>
          </p:cNvSpPr>
          <p:nvPr>
            <p:ph type="dt" sz="half" idx="2"/>
          </p:nvPr>
        </p:nvSpPr>
        <p:spPr/>
        <p:txBody>
          <a:bodyPr/>
          <a:lstStyle>
            <a:lvl1pPr>
              <a:defRPr/>
            </a:lvl1pPr>
          </a:lstStyle>
          <a:p>
            <a:endParaRPr lang="nb-NO"/>
          </a:p>
        </p:txBody>
      </p:sp>
      <p:sp>
        <p:nvSpPr>
          <p:cNvPr id="64520" name="Rectangle 8"/>
          <p:cNvSpPr>
            <a:spLocks noGrp="1" noChangeArrowheads="1"/>
          </p:cNvSpPr>
          <p:nvPr>
            <p:ph type="ftr" sz="quarter" idx="3"/>
          </p:nvPr>
        </p:nvSpPr>
        <p:spPr/>
        <p:txBody>
          <a:bodyPr/>
          <a:lstStyle>
            <a:lvl1pPr>
              <a:defRPr/>
            </a:lvl1pPr>
          </a:lstStyle>
          <a:p>
            <a:endParaRPr lang="nb-NO"/>
          </a:p>
        </p:txBody>
      </p:sp>
      <p:pic>
        <p:nvPicPr>
          <p:cNvPr id="64522" name="Picture 10" descr="striper_hvite"/>
          <p:cNvPicPr>
            <a:picLocks noChangeAspect="1" noChangeArrowheads="1"/>
          </p:cNvPicPr>
          <p:nvPr/>
        </p:nvPicPr>
        <p:blipFill>
          <a:blip r:embed="rId3">
            <a:extLst>
              <a:ext uri="{28A0092B-C50C-407E-A947-70E740481C1C}">
                <a14:useLocalDpi xmlns:a14="http://schemas.microsoft.com/office/drawing/2010/main" val="0"/>
              </a:ext>
            </a:extLst>
          </a:blip>
          <a:srcRect l="7173" r="-180"/>
          <a:stretch>
            <a:fillRect/>
          </a:stretch>
        </p:blipFill>
        <p:spPr bwMode="auto">
          <a:xfrm>
            <a:off x="44450" y="1905000"/>
            <a:ext cx="98171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125792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278078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295400" y="4494213"/>
            <a:ext cx="413385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581650" y="4494213"/>
            <a:ext cx="4133850" cy="82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7777172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808605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3862879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442156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4001670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593775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263779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2569AB97-BCED-437D-B36A-B21B0E7DC652}" type="slidenum">
              <a:rPr lang="nb-NO"/>
              <a:pPr/>
              <a:t>‹#›</a:t>
            </a:fld>
            <a:endParaRPr lang="nb-NO"/>
          </a:p>
        </p:txBody>
      </p:sp>
    </p:spTree>
    <p:extLst>
      <p:ext uri="{BB962C8B-B14F-4D97-AF65-F5344CB8AC3E}">
        <p14:creationId xmlns:p14="http://schemas.microsoft.com/office/powerpoint/2010/main" val="2953127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610475" y="3273425"/>
            <a:ext cx="2105025" cy="20478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295400" y="3273425"/>
            <a:ext cx="6162675" cy="2047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Tree>
    <p:extLst>
      <p:ext uri="{BB962C8B-B14F-4D97-AF65-F5344CB8AC3E}">
        <p14:creationId xmlns:p14="http://schemas.microsoft.com/office/powerpoint/2010/main" val="5607498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86370" name="Rectangle 7"/>
          <p:cNvSpPr>
            <a:spLocks noChangeArrowheads="1"/>
          </p:cNvSpPr>
          <p:nvPr/>
        </p:nvSpPr>
        <p:spPr bwMode="auto">
          <a:xfrm>
            <a:off x="0" y="0"/>
            <a:ext cx="9906000" cy="68580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186377" name="Picture 5" descr="prikker_gronn_dob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440238"/>
            <a:ext cx="9834562"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371" name="Rectangle 2"/>
          <p:cNvSpPr>
            <a:spLocks noGrp="1" noChangeArrowheads="1"/>
          </p:cNvSpPr>
          <p:nvPr>
            <p:ph type="ctrTitle"/>
          </p:nvPr>
        </p:nvSpPr>
        <p:spPr/>
        <p:txBody>
          <a:bodyPr/>
          <a:lstStyle>
            <a:lvl1pPr>
              <a:defRPr/>
            </a:lvl1pPr>
          </a:lstStyle>
          <a:p>
            <a:pPr lvl="0"/>
            <a:r>
              <a:rPr lang="nb-NO" noProof="0"/>
              <a:t>Click to edit Master title style</a:t>
            </a:r>
          </a:p>
        </p:txBody>
      </p:sp>
      <p:sp>
        <p:nvSpPr>
          <p:cNvPr id="186372" name="Rectangle 3"/>
          <p:cNvSpPr>
            <a:spLocks noGrp="1" noChangeArrowheads="1"/>
          </p:cNvSpPr>
          <p:nvPr>
            <p:ph type="subTitle" idx="1"/>
          </p:nvPr>
        </p:nvSpPr>
        <p:spPr/>
        <p:txBody>
          <a:bodyPr/>
          <a:lstStyle>
            <a:lvl1pPr>
              <a:defRPr/>
            </a:lvl1pPr>
          </a:lstStyle>
          <a:p>
            <a:pPr lvl="0"/>
            <a:r>
              <a:rPr lang="nb-NO" noProof="0"/>
              <a:t>Click to edit Master subtitle style</a:t>
            </a:r>
          </a:p>
        </p:txBody>
      </p:sp>
      <p:sp>
        <p:nvSpPr>
          <p:cNvPr id="186378"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60999A"/>
                </a:solidFill>
              </a:rPr>
              <a:t>FINANSTILSYNET</a:t>
            </a:r>
          </a:p>
          <a:p>
            <a:pPr marL="342900" indent="-342900" algn="r" eaLnBrk="1" hangingPunct="1">
              <a:lnSpc>
                <a:spcPct val="90000"/>
              </a:lnSpc>
              <a:spcBef>
                <a:spcPct val="20000"/>
              </a:spcBef>
            </a:pPr>
            <a:endParaRPr lang="nb-NO" sz="1400">
              <a:solidFill>
                <a:srgbClr val="60999A"/>
              </a:solidFill>
            </a:endParaRPr>
          </a:p>
          <a:p>
            <a:pPr marL="342900" indent="-342900" algn="r" eaLnBrk="1" hangingPunct="1">
              <a:lnSpc>
                <a:spcPct val="90000"/>
              </a:lnSpc>
              <a:spcBef>
                <a:spcPct val="20000"/>
              </a:spcBef>
            </a:pPr>
            <a:r>
              <a:rPr lang="nb-NO">
                <a:solidFill>
                  <a:srgbClr val="60999A"/>
                </a:solidFill>
              </a:rPr>
              <a:t>Revierstredet 3</a:t>
            </a:r>
          </a:p>
          <a:p>
            <a:pPr marL="342900" indent="-342900" algn="r" eaLnBrk="1" hangingPunct="1">
              <a:lnSpc>
                <a:spcPct val="90000"/>
              </a:lnSpc>
              <a:spcBef>
                <a:spcPct val="20000"/>
              </a:spcBef>
            </a:pPr>
            <a:r>
              <a:rPr lang="nb-NO">
                <a:solidFill>
                  <a:srgbClr val="60999A"/>
                </a:solidFill>
              </a:rPr>
              <a:t>Postboks 1187 Sentrum</a:t>
            </a:r>
          </a:p>
          <a:p>
            <a:pPr marL="342900" indent="-342900" algn="r" eaLnBrk="1" hangingPunct="1">
              <a:lnSpc>
                <a:spcPct val="90000"/>
              </a:lnSpc>
              <a:spcBef>
                <a:spcPct val="20000"/>
              </a:spcBef>
            </a:pPr>
            <a:r>
              <a:rPr lang="nb-NO">
                <a:solidFill>
                  <a:srgbClr val="60999A"/>
                </a:solidFill>
              </a:rPr>
              <a:t>0107 Oslo</a:t>
            </a:r>
          </a:p>
          <a:p>
            <a:pPr marL="342900" indent="-342900" algn="r" eaLnBrk="1" hangingPunct="1">
              <a:lnSpc>
                <a:spcPct val="90000"/>
              </a:lnSpc>
              <a:spcBef>
                <a:spcPct val="20000"/>
              </a:spcBef>
            </a:pPr>
            <a:endParaRPr lang="nb-NO">
              <a:solidFill>
                <a:srgbClr val="60999A"/>
              </a:solidFill>
            </a:endParaRPr>
          </a:p>
          <a:p>
            <a:pPr marL="342900" indent="-342900" algn="r" eaLnBrk="1" hangingPunct="1">
              <a:lnSpc>
                <a:spcPct val="90000"/>
              </a:lnSpc>
              <a:spcBef>
                <a:spcPct val="20000"/>
              </a:spcBef>
            </a:pPr>
            <a:r>
              <a:rPr lang="nb-NO">
                <a:solidFill>
                  <a:srgbClr val="60999A"/>
                </a:solidFill>
              </a:rPr>
              <a:t>www.finanstilsynet.no</a:t>
            </a:r>
            <a:endParaRPr lang="nb-NO" sz="1400">
              <a:solidFill>
                <a:srgbClr val="60999A"/>
              </a:solidFill>
            </a:endParaRPr>
          </a:p>
          <a:p>
            <a:pPr marL="342900" indent="-342900" algn="r" eaLnBrk="1" hangingPunct="1">
              <a:lnSpc>
                <a:spcPct val="90000"/>
              </a:lnSpc>
              <a:spcBef>
                <a:spcPct val="20000"/>
              </a:spcBef>
            </a:pPr>
            <a:endParaRPr lang="nb-NO" sz="1400">
              <a:solidFill>
                <a:srgbClr val="60999A"/>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44472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4032607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620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30132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91489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52268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2035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625767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36144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4B2A0BAE-EF58-4E00-A18E-1A61AA1EA70F}" type="slidenum">
              <a:rPr lang="nb-NO"/>
              <a:pPr/>
              <a:t>‹#›</a:t>
            </a:fld>
            <a:endParaRPr lang="nb-NO"/>
          </a:p>
        </p:txBody>
      </p:sp>
    </p:spTree>
    <p:extLst>
      <p:ext uri="{BB962C8B-B14F-4D97-AF65-F5344CB8AC3E}">
        <p14:creationId xmlns:p14="http://schemas.microsoft.com/office/powerpoint/2010/main" val="3334070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04200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588" y="0"/>
            <a:ext cx="0" cy="15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0" y="0"/>
            <a:ext cx="0" cy="15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053351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97634" name="Rectangle 7"/>
          <p:cNvSpPr>
            <a:spLocks noChangeArrowheads="1"/>
          </p:cNvSpPr>
          <p:nvPr/>
        </p:nvSpPr>
        <p:spPr bwMode="auto">
          <a:xfrm>
            <a:off x="0" y="0"/>
            <a:ext cx="9906000" cy="68580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197636" name="Rectangle 2"/>
          <p:cNvSpPr>
            <a:spLocks noGrp="1" noChangeArrowheads="1"/>
          </p:cNvSpPr>
          <p:nvPr>
            <p:ph type="ctrTitle"/>
          </p:nvPr>
        </p:nvSpPr>
        <p:spPr/>
        <p:txBody>
          <a:bodyPr/>
          <a:lstStyle>
            <a:lvl1pPr>
              <a:defRPr/>
            </a:lvl1pPr>
          </a:lstStyle>
          <a:p>
            <a:pPr lvl="0"/>
            <a:r>
              <a:rPr lang="nb-NO" noProof="0"/>
              <a:t>Click to edit Master title style</a:t>
            </a:r>
          </a:p>
        </p:txBody>
      </p:sp>
      <p:sp>
        <p:nvSpPr>
          <p:cNvPr id="197637" name="Rectangle 3"/>
          <p:cNvSpPr>
            <a:spLocks noGrp="1" noChangeArrowheads="1"/>
          </p:cNvSpPr>
          <p:nvPr>
            <p:ph type="subTitle" idx="1"/>
          </p:nvPr>
        </p:nvSpPr>
        <p:spPr/>
        <p:txBody>
          <a:bodyPr/>
          <a:lstStyle>
            <a:lvl1pPr>
              <a:defRPr/>
            </a:lvl1pPr>
          </a:lstStyle>
          <a:p>
            <a:pPr lvl="0"/>
            <a:r>
              <a:rPr lang="nb-NO" noProof="0"/>
              <a:t>Click to edit Master subtitle style</a:t>
            </a:r>
          </a:p>
        </p:txBody>
      </p:sp>
      <p:sp>
        <p:nvSpPr>
          <p:cNvPr id="197640"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87C4E8"/>
                </a:solidFill>
              </a:rPr>
              <a:t>FINANSTILSYNET</a:t>
            </a:r>
          </a:p>
          <a:p>
            <a:pPr marL="342900" indent="-342900" algn="r" eaLnBrk="1" hangingPunct="1">
              <a:lnSpc>
                <a:spcPct val="90000"/>
              </a:lnSpc>
              <a:spcBef>
                <a:spcPct val="20000"/>
              </a:spcBef>
            </a:pPr>
            <a:endParaRPr lang="nb-NO" sz="1400">
              <a:solidFill>
                <a:srgbClr val="87C4E8"/>
              </a:solidFill>
            </a:endParaRPr>
          </a:p>
          <a:p>
            <a:pPr marL="342900" indent="-342900" algn="r" eaLnBrk="1" hangingPunct="1">
              <a:lnSpc>
                <a:spcPct val="90000"/>
              </a:lnSpc>
              <a:spcBef>
                <a:spcPct val="20000"/>
              </a:spcBef>
            </a:pPr>
            <a:r>
              <a:rPr lang="nb-NO">
                <a:solidFill>
                  <a:srgbClr val="87C4E8"/>
                </a:solidFill>
              </a:rPr>
              <a:t>Revierstredet 3</a:t>
            </a:r>
          </a:p>
          <a:p>
            <a:pPr marL="342900" indent="-342900" algn="r" eaLnBrk="1" hangingPunct="1">
              <a:lnSpc>
                <a:spcPct val="90000"/>
              </a:lnSpc>
              <a:spcBef>
                <a:spcPct val="20000"/>
              </a:spcBef>
            </a:pPr>
            <a:r>
              <a:rPr lang="nb-NO">
                <a:solidFill>
                  <a:srgbClr val="87C4E8"/>
                </a:solidFill>
              </a:rPr>
              <a:t>Postboks 1187 Sentrum</a:t>
            </a:r>
          </a:p>
          <a:p>
            <a:pPr marL="342900" indent="-342900" algn="r" eaLnBrk="1" hangingPunct="1">
              <a:lnSpc>
                <a:spcPct val="90000"/>
              </a:lnSpc>
              <a:spcBef>
                <a:spcPct val="20000"/>
              </a:spcBef>
            </a:pPr>
            <a:r>
              <a:rPr lang="nb-NO">
                <a:solidFill>
                  <a:srgbClr val="87C4E8"/>
                </a:solidFill>
              </a:rPr>
              <a:t>0107 Oslo</a:t>
            </a:r>
          </a:p>
          <a:p>
            <a:pPr marL="342900" indent="-342900" algn="r" eaLnBrk="1" hangingPunct="1">
              <a:lnSpc>
                <a:spcPct val="90000"/>
              </a:lnSpc>
              <a:spcBef>
                <a:spcPct val="20000"/>
              </a:spcBef>
            </a:pPr>
            <a:endParaRPr lang="nb-NO">
              <a:solidFill>
                <a:srgbClr val="87C4E8"/>
              </a:solidFill>
            </a:endParaRPr>
          </a:p>
          <a:p>
            <a:pPr marL="342900" indent="-342900" algn="r" eaLnBrk="1" hangingPunct="1">
              <a:lnSpc>
                <a:spcPct val="90000"/>
              </a:lnSpc>
              <a:spcBef>
                <a:spcPct val="20000"/>
              </a:spcBef>
            </a:pPr>
            <a:r>
              <a:rPr lang="nb-NO">
                <a:solidFill>
                  <a:srgbClr val="87C4E8"/>
                </a:solidFill>
              </a:rPr>
              <a:t>www.finanstilsynet.no</a:t>
            </a:r>
            <a:endParaRPr lang="nb-NO" sz="1400">
              <a:solidFill>
                <a:srgbClr val="87C4E8"/>
              </a:solidFill>
            </a:endParaRPr>
          </a:p>
          <a:p>
            <a:pPr marL="342900" indent="-342900" algn="r" eaLnBrk="1" hangingPunct="1">
              <a:lnSpc>
                <a:spcPct val="90000"/>
              </a:lnSpc>
              <a:spcBef>
                <a:spcPct val="20000"/>
              </a:spcBef>
            </a:pPr>
            <a:endParaRPr lang="nb-NO" sz="1400">
              <a:solidFill>
                <a:srgbClr val="87C4E8"/>
              </a:solidFill>
            </a:endParaRPr>
          </a:p>
        </p:txBody>
      </p:sp>
      <p:pic>
        <p:nvPicPr>
          <p:cNvPr id="197641" name="Picture 5" descr="prikker_blaa_dob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440238"/>
            <a:ext cx="9844088" cy="118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609191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3937852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6200" y="0"/>
            <a:ext cx="0" cy="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191816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3661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8576443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6834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62167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4.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6.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8.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0.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4.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6.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88950" y="488950"/>
            <a:ext cx="741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Klikk for å redigere tittelstil</a:t>
            </a:r>
          </a:p>
        </p:txBody>
      </p:sp>
      <p:sp>
        <p:nvSpPr>
          <p:cNvPr id="72707" name="Rectangle 3"/>
          <p:cNvSpPr>
            <a:spLocks noGrp="1" noChangeArrowheads="1"/>
          </p:cNvSpPr>
          <p:nvPr>
            <p:ph type="body" idx="1"/>
          </p:nvPr>
        </p:nvSpPr>
        <p:spPr bwMode="auto">
          <a:xfrm>
            <a:off x="488950" y="1628775"/>
            <a:ext cx="9177338"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2709" name="Rectangle 5"/>
          <p:cNvSpPr>
            <a:spLocks noGrp="1" noChangeArrowheads="1"/>
          </p:cNvSpPr>
          <p:nvPr>
            <p:ph type="ftr" sz="quarter" idx="3"/>
          </p:nvPr>
        </p:nvSpPr>
        <p:spPr bwMode="auto">
          <a:xfrm>
            <a:off x="1208088" y="6524625"/>
            <a:ext cx="8437562" cy="14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1000"/>
            </a:lvl1pPr>
          </a:lstStyle>
          <a:p>
            <a:endParaRPr lang="nb-NO"/>
          </a:p>
        </p:txBody>
      </p:sp>
      <p:sp>
        <p:nvSpPr>
          <p:cNvPr id="72710" name="Rectangle 6"/>
          <p:cNvSpPr>
            <a:spLocks noGrp="1" noChangeArrowheads="1"/>
          </p:cNvSpPr>
          <p:nvPr>
            <p:ph type="sldNum" sz="quarter" idx="4"/>
          </p:nvPr>
        </p:nvSpPr>
        <p:spPr bwMode="auto">
          <a:xfrm>
            <a:off x="488950" y="6524625"/>
            <a:ext cx="720725"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000"/>
            </a:lvl1pPr>
          </a:lstStyle>
          <a:p>
            <a:fld id="{A9BD5CF6-6561-4EC2-9A31-4925B2C57355}" type="slidenum">
              <a:rPr lang="nb-NO"/>
              <a:pPr/>
              <a:t>‹#›</a:t>
            </a:fld>
            <a:endParaRPr lang="nb-NO"/>
          </a:p>
        </p:txBody>
      </p:sp>
      <p:pic>
        <p:nvPicPr>
          <p:cNvPr id="72711" name="Picture 5" descr="FT_LOGO_uten_SHV"/>
          <p:cNvPicPr>
            <a:picLocks noChangeAspect="1" noChangeArrowheads="1"/>
          </p:cNvPicPr>
          <p:nvPr/>
        </p:nvPicPr>
        <p:blipFill>
          <a:blip r:embed="rId15">
            <a:extLst>
              <a:ext uri="{28A0092B-C50C-407E-A947-70E740481C1C}">
                <a14:useLocalDpi xmlns:a14="http://schemas.microsoft.com/office/drawing/2010/main" val="0"/>
              </a:ext>
            </a:extLst>
          </a:blip>
          <a:srcRect t="8064" b="8670"/>
          <a:stretch>
            <a:fillRect/>
          </a:stretch>
        </p:blipFill>
        <p:spPr bwMode="auto">
          <a:xfrm>
            <a:off x="8374063" y="417513"/>
            <a:ext cx="1258887"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6" name="Picture 4" descr="FT_ppt_profilelement"/>
          <p:cNvPicPr>
            <a:picLocks noChangeAspect="1" noChangeArrowheads="1"/>
          </p:cNvPicPr>
          <p:nvPr/>
        </p:nvPicPr>
        <p:blipFill>
          <a:blip r:embed="rId16">
            <a:extLst>
              <a:ext uri="{28A0092B-C50C-407E-A947-70E740481C1C}">
                <a14:useLocalDpi xmlns:a14="http://schemas.microsoft.com/office/drawing/2010/main" val="0"/>
              </a:ext>
            </a:extLst>
          </a:blip>
          <a:srcRect l="3813"/>
          <a:stretch>
            <a:fillRect/>
          </a:stretch>
        </p:blipFill>
        <p:spPr bwMode="auto">
          <a:xfrm>
            <a:off x="61913" y="6297613"/>
            <a:ext cx="9750425"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81" r:id="rId12"/>
    <p:sldLayoutId id="2147483782" r:id="rId13"/>
  </p:sldLayoutIdLst>
  <p:hf hdr="0" ftr="0" dt="0"/>
  <p:txStyles>
    <p:titleStyle>
      <a:lvl1pPr algn="l" rtl="0" eaLnBrk="1" fontAlgn="base" hangingPunct="1">
        <a:spcBef>
          <a:spcPct val="0"/>
        </a:spcBef>
        <a:spcAft>
          <a:spcPct val="0"/>
        </a:spcAft>
        <a:defRPr sz="3600" b="1">
          <a:solidFill>
            <a:srgbClr val="00445C"/>
          </a:solidFill>
          <a:latin typeface="+mj-lt"/>
          <a:ea typeface="+mj-ea"/>
          <a:cs typeface="+mj-cs"/>
        </a:defRPr>
      </a:lvl1pPr>
      <a:lvl2pPr algn="l" rtl="0" eaLnBrk="1" fontAlgn="base" hangingPunct="1">
        <a:spcBef>
          <a:spcPct val="0"/>
        </a:spcBef>
        <a:spcAft>
          <a:spcPct val="0"/>
        </a:spcAft>
        <a:defRPr sz="3600" b="1">
          <a:solidFill>
            <a:srgbClr val="00445C"/>
          </a:solidFill>
          <a:latin typeface="Arial" charset="0"/>
          <a:cs typeface="Arial" charset="0"/>
        </a:defRPr>
      </a:lvl2pPr>
      <a:lvl3pPr algn="l" rtl="0" eaLnBrk="1" fontAlgn="base" hangingPunct="1">
        <a:spcBef>
          <a:spcPct val="0"/>
        </a:spcBef>
        <a:spcAft>
          <a:spcPct val="0"/>
        </a:spcAft>
        <a:defRPr sz="3600" b="1">
          <a:solidFill>
            <a:srgbClr val="00445C"/>
          </a:solidFill>
          <a:latin typeface="Arial" charset="0"/>
          <a:cs typeface="Arial" charset="0"/>
        </a:defRPr>
      </a:lvl3pPr>
      <a:lvl4pPr algn="l" rtl="0" eaLnBrk="1" fontAlgn="base" hangingPunct="1">
        <a:spcBef>
          <a:spcPct val="0"/>
        </a:spcBef>
        <a:spcAft>
          <a:spcPct val="0"/>
        </a:spcAft>
        <a:defRPr sz="3600" b="1">
          <a:solidFill>
            <a:srgbClr val="00445C"/>
          </a:solidFill>
          <a:latin typeface="Arial" charset="0"/>
          <a:cs typeface="Arial" charset="0"/>
        </a:defRPr>
      </a:lvl4pPr>
      <a:lvl5pPr algn="l" rtl="0" eaLnBrk="1" fontAlgn="base" hangingPunct="1">
        <a:spcBef>
          <a:spcPct val="0"/>
        </a:spcBef>
        <a:spcAft>
          <a:spcPct val="0"/>
        </a:spcAft>
        <a:defRPr sz="3600" b="1">
          <a:solidFill>
            <a:srgbClr val="00445C"/>
          </a:solidFill>
          <a:latin typeface="Arial" charset="0"/>
          <a:cs typeface="Arial" charset="0"/>
        </a:defRPr>
      </a:lvl5pPr>
      <a:lvl6pPr marL="457200" algn="l" rtl="0" eaLnBrk="1" fontAlgn="base" hangingPunct="1">
        <a:spcBef>
          <a:spcPct val="0"/>
        </a:spcBef>
        <a:spcAft>
          <a:spcPct val="0"/>
        </a:spcAft>
        <a:defRPr sz="3600" b="1">
          <a:solidFill>
            <a:srgbClr val="00445C"/>
          </a:solidFill>
          <a:latin typeface="Arial" charset="0"/>
          <a:cs typeface="Arial" charset="0"/>
        </a:defRPr>
      </a:lvl6pPr>
      <a:lvl7pPr marL="914400" algn="l" rtl="0" eaLnBrk="1" fontAlgn="base" hangingPunct="1">
        <a:spcBef>
          <a:spcPct val="0"/>
        </a:spcBef>
        <a:spcAft>
          <a:spcPct val="0"/>
        </a:spcAft>
        <a:defRPr sz="3600" b="1">
          <a:solidFill>
            <a:srgbClr val="00445C"/>
          </a:solidFill>
          <a:latin typeface="Arial" charset="0"/>
          <a:cs typeface="Arial" charset="0"/>
        </a:defRPr>
      </a:lvl7pPr>
      <a:lvl8pPr marL="1371600" algn="l" rtl="0" eaLnBrk="1" fontAlgn="base" hangingPunct="1">
        <a:spcBef>
          <a:spcPct val="0"/>
        </a:spcBef>
        <a:spcAft>
          <a:spcPct val="0"/>
        </a:spcAft>
        <a:defRPr sz="3600" b="1">
          <a:solidFill>
            <a:srgbClr val="00445C"/>
          </a:solidFill>
          <a:latin typeface="Arial" charset="0"/>
          <a:cs typeface="Arial" charset="0"/>
        </a:defRPr>
      </a:lvl8pPr>
      <a:lvl9pPr marL="1828800" algn="l" rtl="0" eaLnBrk="1" fontAlgn="base" hangingPunct="1">
        <a:spcBef>
          <a:spcPct val="0"/>
        </a:spcBef>
        <a:spcAft>
          <a:spcPct val="0"/>
        </a:spcAft>
        <a:defRPr sz="3600" b="1">
          <a:solidFill>
            <a:srgbClr val="00445C"/>
          </a:solidFill>
          <a:latin typeface="Arial" charset="0"/>
          <a:cs typeface="Arial" charset="0"/>
        </a:defRPr>
      </a:lvl9pPr>
    </p:titleStyle>
    <p:bodyStyle>
      <a:lvl1pPr marL="342900" indent="-342900" algn="l" rtl="0" eaLnBrk="1" fontAlgn="base" hangingPunct="1">
        <a:spcBef>
          <a:spcPct val="20000"/>
        </a:spcBef>
        <a:spcAft>
          <a:spcPct val="0"/>
        </a:spcAft>
        <a:buClr>
          <a:srgbClr val="00445C"/>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445C"/>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00445C"/>
        </a:buClr>
        <a:buChar char="•"/>
        <a:defRPr sz="2200">
          <a:solidFill>
            <a:schemeClr val="tx1"/>
          </a:solidFill>
          <a:latin typeface="+mn-lt"/>
          <a:cs typeface="+mn-cs"/>
        </a:defRPr>
      </a:lvl3pPr>
      <a:lvl4pPr marL="1600200" indent="-228600" algn="l" rtl="0" eaLnBrk="1" fontAlgn="base" hangingPunct="1">
        <a:spcBef>
          <a:spcPct val="20000"/>
        </a:spcBef>
        <a:spcAft>
          <a:spcPct val="0"/>
        </a:spcAft>
        <a:buClr>
          <a:srgbClr val="00445C"/>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rgbClr val="00445C"/>
        </a:buClr>
        <a:buChar char="»"/>
        <a:defRPr>
          <a:solidFill>
            <a:schemeClr val="tx1"/>
          </a:solidFill>
          <a:latin typeface="+mn-lt"/>
          <a:cs typeface="+mn-cs"/>
        </a:defRPr>
      </a:lvl5pPr>
      <a:lvl6pPr marL="2514600" indent="-228600" algn="l" rtl="0" eaLnBrk="1" fontAlgn="base" hangingPunct="1">
        <a:spcBef>
          <a:spcPct val="20000"/>
        </a:spcBef>
        <a:spcAft>
          <a:spcPct val="0"/>
        </a:spcAft>
        <a:buClr>
          <a:srgbClr val="00445C"/>
        </a:buClr>
        <a:buChar char="»"/>
        <a:defRPr>
          <a:solidFill>
            <a:schemeClr val="tx1"/>
          </a:solidFill>
          <a:latin typeface="+mn-lt"/>
          <a:cs typeface="+mn-cs"/>
        </a:defRPr>
      </a:lvl6pPr>
      <a:lvl7pPr marL="2971800" indent="-228600" algn="l" rtl="0" eaLnBrk="1" fontAlgn="base" hangingPunct="1">
        <a:spcBef>
          <a:spcPct val="20000"/>
        </a:spcBef>
        <a:spcAft>
          <a:spcPct val="0"/>
        </a:spcAft>
        <a:buClr>
          <a:srgbClr val="00445C"/>
        </a:buClr>
        <a:buChar char="»"/>
        <a:defRPr>
          <a:solidFill>
            <a:schemeClr val="tx1"/>
          </a:solidFill>
          <a:latin typeface="+mn-lt"/>
          <a:cs typeface="+mn-cs"/>
        </a:defRPr>
      </a:lvl7pPr>
      <a:lvl8pPr marL="3429000" indent="-228600" algn="l" rtl="0" eaLnBrk="1" fontAlgn="base" hangingPunct="1">
        <a:spcBef>
          <a:spcPct val="20000"/>
        </a:spcBef>
        <a:spcAft>
          <a:spcPct val="0"/>
        </a:spcAft>
        <a:buClr>
          <a:srgbClr val="00445C"/>
        </a:buClr>
        <a:buChar char="»"/>
        <a:defRPr>
          <a:solidFill>
            <a:schemeClr val="tx1"/>
          </a:solidFill>
          <a:latin typeface="+mn-lt"/>
          <a:cs typeface="+mn-cs"/>
        </a:defRPr>
      </a:lvl8pPr>
      <a:lvl9pPr marL="3886200" indent="-228600" algn="l" rtl="0" eaLnBrk="1" fontAlgn="base" hangingPunct="1">
        <a:spcBef>
          <a:spcPct val="20000"/>
        </a:spcBef>
        <a:spcAft>
          <a:spcPct val="0"/>
        </a:spcAft>
        <a:buClr>
          <a:srgbClr val="00445C"/>
        </a:buClr>
        <a:buChar char="»"/>
        <a:defRPr>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9619" name="Rectangle 2"/>
          <p:cNvSpPr>
            <a:spLocks noGrp="1" noChangeArrowheads="1"/>
          </p:cNvSpPr>
          <p:nvPr>
            <p:ph type="title"/>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pic>
        <p:nvPicPr>
          <p:cNvPr id="239620" name="Picture 5" descr="prikker_gronn_dobbel"/>
          <p:cNvPicPr>
            <a:picLocks noChangeAspect="1" noChangeArrowheads="1"/>
          </p:cNvPicPr>
          <p:nvPr/>
        </p:nvPicPr>
        <p:blipFill>
          <a:blip r:embed="rId13">
            <a:extLst>
              <a:ext uri="{28A0092B-C50C-407E-A947-70E740481C1C}">
                <a14:useLocalDpi xmlns:a14="http://schemas.microsoft.com/office/drawing/2010/main" val="0"/>
              </a:ext>
            </a:extLst>
          </a:blip>
          <a:srcRect l="5965" b="49559"/>
          <a:stretch>
            <a:fillRect/>
          </a:stretch>
        </p:blipFill>
        <p:spPr bwMode="auto">
          <a:xfrm>
            <a:off x="39688" y="4440238"/>
            <a:ext cx="9834562"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9621" name="Rectangle 3"/>
          <p:cNvSpPr>
            <a:spLocks noGrp="1" noChangeArrowheads="1"/>
          </p:cNvSpPr>
          <p:nvPr>
            <p:ph type="body" idx="1"/>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239622"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60999A"/>
                </a:solidFill>
              </a:rPr>
              <a:t>FINANSTILSYNET</a:t>
            </a:r>
          </a:p>
          <a:p>
            <a:pPr marL="342900" indent="-342900" algn="r" eaLnBrk="1" hangingPunct="1">
              <a:lnSpc>
                <a:spcPct val="90000"/>
              </a:lnSpc>
              <a:spcBef>
                <a:spcPct val="20000"/>
              </a:spcBef>
            </a:pPr>
            <a:endParaRPr lang="nb-NO" sz="1400">
              <a:solidFill>
                <a:srgbClr val="60999A"/>
              </a:solidFill>
            </a:endParaRPr>
          </a:p>
          <a:p>
            <a:pPr marL="342900" indent="-342900" algn="r" eaLnBrk="1" hangingPunct="1">
              <a:lnSpc>
                <a:spcPct val="90000"/>
              </a:lnSpc>
              <a:spcBef>
                <a:spcPct val="20000"/>
              </a:spcBef>
            </a:pPr>
            <a:r>
              <a:rPr lang="nb-NO">
                <a:solidFill>
                  <a:srgbClr val="60999A"/>
                </a:solidFill>
              </a:rPr>
              <a:t>Revierstredet 3</a:t>
            </a:r>
          </a:p>
          <a:p>
            <a:pPr marL="342900" indent="-342900" algn="r" eaLnBrk="1" hangingPunct="1">
              <a:lnSpc>
                <a:spcPct val="90000"/>
              </a:lnSpc>
              <a:spcBef>
                <a:spcPct val="20000"/>
              </a:spcBef>
            </a:pPr>
            <a:r>
              <a:rPr lang="nb-NO">
                <a:solidFill>
                  <a:srgbClr val="60999A"/>
                </a:solidFill>
              </a:rPr>
              <a:t>Postboks 1187 Sentrum</a:t>
            </a:r>
          </a:p>
          <a:p>
            <a:pPr marL="342900" indent="-342900" algn="r" eaLnBrk="1" hangingPunct="1">
              <a:lnSpc>
                <a:spcPct val="90000"/>
              </a:lnSpc>
              <a:spcBef>
                <a:spcPct val="20000"/>
              </a:spcBef>
            </a:pPr>
            <a:r>
              <a:rPr lang="nb-NO">
                <a:solidFill>
                  <a:srgbClr val="60999A"/>
                </a:solidFill>
              </a:rPr>
              <a:t>0107 Oslo</a:t>
            </a:r>
          </a:p>
          <a:p>
            <a:pPr marL="342900" indent="-342900" algn="r" eaLnBrk="1" hangingPunct="1">
              <a:lnSpc>
                <a:spcPct val="90000"/>
              </a:lnSpc>
              <a:spcBef>
                <a:spcPct val="20000"/>
              </a:spcBef>
            </a:pPr>
            <a:endParaRPr lang="nb-NO">
              <a:solidFill>
                <a:srgbClr val="60999A"/>
              </a:solidFill>
            </a:endParaRPr>
          </a:p>
          <a:p>
            <a:pPr marL="342900" indent="-342900" algn="r" eaLnBrk="1" hangingPunct="1">
              <a:lnSpc>
                <a:spcPct val="90000"/>
              </a:lnSpc>
              <a:spcBef>
                <a:spcPct val="20000"/>
              </a:spcBef>
            </a:pPr>
            <a:r>
              <a:rPr lang="nb-NO">
                <a:solidFill>
                  <a:srgbClr val="60999A"/>
                </a:solidFill>
              </a:rPr>
              <a:t>www.finanstilsynet.no</a:t>
            </a:r>
            <a:endParaRPr lang="nb-NO" sz="1400">
              <a:solidFill>
                <a:srgbClr val="60999A"/>
              </a:solidFill>
            </a:endParaRPr>
          </a:p>
          <a:p>
            <a:pPr marL="342900" indent="-342900" algn="r" eaLnBrk="1" hangingPunct="1">
              <a:lnSpc>
                <a:spcPct val="90000"/>
              </a:lnSpc>
              <a:spcBef>
                <a:spcPct val="20000"/>
              </a:spcBef>
            </a:pPr>
            <a:endParaRPr lang="nb-NO" sz="1400">
              <a:solidFill>
                <a:srgbClr val="60999A"/>
              </a:solidFill>
            </a:endParaRPr>
          </a:p>
        </p:txBody>
      </p:sp>
    </p:spTree>
  </p:cSld>
  <p:clrMap bg1="lt1" tx1="dk1" bg2="lt2" tx2="dk2" accent1="accent1" accent2="accent2" accent3="accent3" accent4="accent4" accent5="accent5" accent6="accent6" hlink="hlink" folHlink="folHlink"/>
  <p:sldLayoutIdLst>
    <p:sldLayoutId id="2147483666"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r" rtl="0" fontAlgn="base">
        <a:spcBef>
          <a:spcPct val="0"/>
        </a:spcBef>
        <a:spcAft>
          <a:spcPct val="0"/>
        </a:spcAft>
        <a:defRPr sz="100">
          <a:solidFill>
            <a:schemeClr val="bg1"/>
          </a:solidFill>
          <a:latin typeface="+mj-lt"/>
          <a:ea typeface="+mj-ea"/>
          <a:cs typeface="+mj-cs"/>
        </a:defRPr>
      </a:lvl1pPr>
      <a:lvl2pPr algn="r" rtl="0" fontAlgn="base">
        <a:spcBef>
          <a:spcPct val="0"/>
        </a:spcBef>
        <a:spcAft>
          <a:spcPct val="0"/>
        </a:spcAft>
        <a:defRPr sz="100">
          <a:solidFill>
            <a:schemeClr val="bg1"/>
          </a:solidFill>
          <a:latin typeface="Arial" charset="0"/>
          <a:ea typeface="ＭＳ Ｐゴシック" pitchFamily="48" charset="-128"/>
          <a:cs typeface="Arial" charset="0"/>
        </a:defRPr>
      </a:lvl2pPr>
      <a:lvl3pPr algn="r" rtl="0" fontAlgn="base">
        <a:spcBef>
          <a:spcPct val="0"/>
        </a:spcBef>
        <a:spcAft>
          <a:spcPct val="0"/>
        </a:spcAft>
        <a:defRPr sz="100">
          <a:solidFill>
            <a:schemeClr val="bg1"/>
          </a:solidFill>
          <a:latin typeface="Arial" charset="0"/>
          <a:ea typeface="ＭＳ Ｐゴシック" pitchFamily="48" charset="-128"/>
          <a:cs typeface="Arial" charset="0"/>
        </a:defRPr>
      </a:lvl3pPr>
      <a:lvl4pPr algn="r" rtl="0" fontAlgn="base">
        <a:spcBef>
          <a:spcPct val="0"/>
        </a:spcBef>
        <a:spcAft>
          <a:spcPct val="0"/>
        </a:spcAft>
        <a:defRPr sz="100">
          <a:solidFill>
            <a:schemeClr val="bg1"/>
          </a:solidFill>
          <a:latin typeface="Arial" charset="0"/>
          <a:ea typeface="ＭＳ Ｐゴシック" pitchFamily="48" charset="-128"/>
          <a:cs typeface="Arial" charset="0"/>
        </a:defRPr>
      </a:lvl4pPr>
      <a:lvl5pPr algn="r" rtl="0" fontAlgn="base">
        <a:spcBef>
          <a:spcPct val="0"/>
        </a:spcBef>
        <a:spcAft>
          <a:spcPct val="0"/>
        </a:spcAft>
        <a:defRPr sz="100">
          <a:solidFill>
            <a:schemeClr val="bg1"/>
          </a:solidFill>
          <a:latin typeface="Arial" charset="0"/>
          <a:ea typeface="ＭＳ Ｐゴシック" pitchFamily="48" charset="-128"/>
          <a:cs typeface="Arial" charset="0"/>
        </a:defRPr>
      </a:lvl5pPr>
      <a:lvl6pPr marL="457200" algn="r" rtl="0" fontAlgn="base">
        <a:spcBef>
          <a:spcPct val="0"/>
        </a:spcBef>
        <a:spcAft>
          <a:spcPct val="0"/>
        </a:spcAft>
        <a:defRPr sz="100">
          <a:solidFill>
            <a:schemeClr val="bg1"/>
          </a:solidFill>
          <a:latin typeface="Arial" charset="0"/>
          <a:ea typeface="ＭＳ Ｐゴシック" pitchFamily="48" charset="-128"/>
          <a:cs typeface="Arial" charset="0"/>
        </a:defRPr>
      </a:lvl6pPr>
      <a:lvl7pPr marL="914400" algn="r" rtl="0" fontAlgn="base">
        <a:spcBef>
          <a:spcPct val="0"/>
        </a:spcBef>
        <a:spcAft>
          <a:spcPct val="0"/>
        </a:spcAft>
        <a:defRPr sz="100">
          <a:solidFill>
            <a:schemeClr val="bg1"/>
          </a:solidFill>
          <a:latin typeface="Arial" charset="0"/>
          <a:ea typeface="ＭＳ Ｐゴシック" pitchFamily="48" charset="-128"/>
          <a:cs typeface="Arial" charset="0"/>
        </a:defRPr>
      </a:lvl7pPr>
      <a:lvl8pPr marL="1371600" algn="r" rtl="0" fontAlgn="base">
        <a:spcBef>
          <a:spcPct val="0"/>
        </a:spcBef>
        <a:spcAft>
          <a:spcPct val="0"/>
        </a:spcAft>
        <a:defRPr sz="100">
          <a:solidFill>
            <a:schemeClr val="bg1"/>
          </a:solidFill>
          <a:latin typeface="Arial" charset="0"/>
          <a:ea typeface="ＭＳ Ｐゴシック" pitchFamily="48" charset="-128"/>
          <a:cs typeface="Arial" charset="0"/>
        </a:defRPr>
      </a:lvl8pPr>
      <a:lvl9pPr marL="1828800" algn="r" rtl="0" fontAlgn="base">
        <a:spcBef>
          <a:spcPct val="0"/>
        </a:spcBef>
        <a:spcAft>
          <a:spcPct val="0"/>
        </a:spcAft>
        <a:defRPr sz="100">
          <a:solidFill>
            <a:schemeClr val="bg1"/>
          </a:solidFill>
          <a:latin typeface="Arial" charset="0"/>
          <a:ea typeface="ＭＳ Ｐゴシック" pitchFamily="48" charset="-128"/>
          <a:cs typeface="Arial" charset="0"/>
        </a:defRPr>
      </a:lvl9pPr>
    </p:titleStyle>
    <p:bodyStyle>
      <a:lvl1pPr algn="r" rtl="0" fontAlgn="base">
        <a:spcBef>
          <a:spcPct val="20000"/>
        </a:spcBef>
        <a:spcAft>
          <a:spcPct val="0"/>
        </a:spcAft>
        <a:defRPr sz="1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1667" name="Rectangle 2"/>
          <p:cNvSpPr>
            <a:spLocks noGrp="1" noChangeArrowheads="1"/>
          </p:cNvSpPr>
          <p:nvPr>
            <p:ph type="title"/>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241668" name="Rectangle 3"/>
          <p:cNvSpPr>
            <a:spLocks noGrp="1" noChangeArrowheads="1"/>
          </p:cNvSpPr>
          <p:nvPr>
            <p:ph type="body" idx="1"/>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241669"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87C4E8"/>
                </a:solidFill>
              </a:rPr>
              <a:t>FINANSTILSYNET</a:t>
            </a:r>
          </a:p>
          <a:p>
            <a:pPr marL="342900" indent="-342900" algn="r" eaLnBrk="1" hangingPunct="1">
              <a:lnSpc>
                <a:spcPct val="90000"/>
              </a:lnSpc>
              <a:spcBef>
                <a:spcPct val="20000"/>
              </a:spcBef>
            </a:pPr>
            <a:endParaRPr lang="nb-NO" sz="1400">
              <a:solidFill>
                <a:srgbClr val="87C4E8"/>
              </a:solidFill>
            </a:endParaRPr>
          </a:p>
          <a:p>
            <a:pPr marL="342900" indent="-342900" algn="r" eaLnBrk="1" hangingPunct="1">
              <a:lnSpc>
                <a:spcPct val="90000"/>
              </a:lnSpc>
              <a:spcBef>
                <a:spcPct val="20000"/>
              </a:spcBef>
            </a:pPr>
            <a:r>
              <a:rPr lang="nb-NO">
                <a:solidFill>
                  <a:srgbClr val="87C4E8"/>
                </a:solidFill>
              </a:rPr>
              <a:t>Revierstredet 3</a:t>
            </a:r>
          </a:p>
          <a:p>
            <a:pPr marL="342900" indent="-342900" algn="r" eaLnBrk="1" hangingPunct="1">
              <a:lnSpc>
                <a:spcPct val="90000"/>
              </a:lnSpc>
              <a:spcBef>
                <a:spcPct val="20000"/>
              </a:spcBef>
            </a:pPr>
            <a:r>
              <a:rPr lang="nb-NO">
                <a:solidFill>
                  <a:srgbClr val="87C4E8"/>
                </a:solidFill>
              </a:rPr>
              <a:t>Postboks 1187 Sentrum</a:t>
            </a:r>
          </a:p>
          <a:p>
            <a:pPr marL="342900" indent="-342900" algn="r" eaLnBrk="1" hangingPunct="1">
              <a:lnSpc>
                <a:spcPct val="90000"/>
              </a:lnSpc>
              <a:spcBef>
                <a:spcPct val="20000"/>
              </a:spcBef>
            </a:pPr>
            <a:r>
              <a:rPr lang="nb-NO">
                <a:solidFill>
                  <a:srgbClr val="87C4E8"/>
                </a:solidFill>
              </a:rPr>
              <a:t>0107 Oslo</a:t>
            </a:r>
          </a:p>
          <a:p>
            <a:pPr marL="342900" indent="-342900" algn="r" eaLnBrk="1" hangingPunct="1">
              <a:lnSpc>
                <a:spcPct val="90000"/>
              </a:lnSpc>
              <a:spcBef>
                <a:spcPct val="20000"/>
              </a:spcBef>
            </a:pPr>
            <a:endParaRPr lang="nb-NO">
              <a:solidFill>
                <a:srgbClr val="87C4E8"/>
              </a:solidFill>
            </a:endParaRPr>
          </a:p>
          <a:p>
            <a:pPr marL="342900" indent="-342900" algn="r" eaLnBrk="1" hangingPunct="1">
              <a:lnSpc>
                <a:spcPct val="90000"/>
              </a:lnSpc>
              <a:spcBef>
                <a:spcPct val="20000"/>
              </a:spcBef>
            </a:pPr>
            <a:r>
              <a:rPr lang="nb-NO">
                <a:solidFill>
                  <a:srgbClr val="87C4E8"/>
                </a:solidFill>
              </a:rPr>
              <a:t>www.finanstilsynet.no</a:t>
            </a:r>
            <a:endParaRPr lang="nb-NO" sz="1400">
              <a:solidFill>
                <a:srgbClr val="87C4E8"/>
              </a:solidFill>
            </a:endParaRPr>
          </a:p>
          <a:p>
            <a:pPr marL="342900" indent="-342900" algn="r" eaLnBrk="1" hangingPunct="1">
              <a:lnSpc>
                <a:spcPct val="90000"/>
              </a:lnSpc>
              <a:spcBef>
                <a:spcPct val="20000"/>
              </a:spcBef>
            </a:pPr>
            <a:endParaRPr lang="nb-NO" sz="1400">
              <a:solidFill>
                <a:srgbClr val="87C4E8"/>
              </a:solidFill>
            </a:endParaRPr>
          </a:p>
        </p:txBody>
      </p:sp>
      <p:pic>
        <p:nvPicPr>
          <p:cNvPr id="241670" name="Picture 5" descr="prikker_blaa_dobbel"/>
          <p:cNvPicPr>
            <a:picLocks noChangeAspect="1" noChangeArrowheads="1"/>
          </p:cNvPicPr>
          <p:nvPr/>
        </p:nvPicPr>
        <p:blipFill>
          <a:blip r:embed="rId13">
            <a:extLst>
              <a:ext uri="{28A0092B-C50C-407E-A947-70E740481C1C}">
                <a14:useLocalDpi xmlns:a14="http://schemas.microsoft.com/office/drawing/2010/main" val="0"/>
              </a:ext>
            </a:extLst>
          </a:blip>
          <a:srcRect l="5827" b="49474"/>
          <a:stretch>
            <a:fillRect/>
          </a:stretch>
        </p:blipFill>
        <p:spPr bwMode="auto">
          <a:xfrm>
            <a:off x="38100" y="4440238"/>
            <a:ext cx="9844088" cy="118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r" rtl="0" fontAlgn="base">
        <a:spcBef>
          <a:spcPct val="0"/>
        </a:spcBef>
        <a:spcAft>
          <a:spcPct val="0"/>
        </a:spcAft>
        <a:defRPr sz="100">
          <a:solidFill>
            <a:schemeClr val="bg1"/>
          </a:solidFill>
          <a:latin typeface="+mj-lt"/>
          <a:ea typeface="+mj-ea"/>
          <a:cs typeface="+mj-cs"/>
        </a:defRPr>
      </a:lvl1pPr>
      <a:lvl2pPr algn="r" rtl="0" fontAlgn="base">
        <a:spcBef>
          <a:spcPct val="0"/>
        </a:spcBef>
        <a:spcAft>
          <a:spcPct val="0"/>
        </a:spcAft>
        <a:defRPr sz="100">
          <a:solidFill>
            <a:schemeClr val="bg1"/>
          </a:solidFill>
          <a:latin typeface="Arial" charset="0"/>
          <a:ea typeface="ＭＳ Ｐゴシック" pitchFamily="48" charset="-128"/>
          <a:cs typeface="Arial" charset="0"/>
        </a:defRPr>
      </a:lvl2pPr>
      <a:lvl3pPr algn="r" rtl="0" fontAlgn="base">
        <a:spcBef>
          <a:spcPct val="0"/>
        </a:spcBef>
        <a:spcAft>
          <a:spcPct val="0"/>
        </a:spcAft>
        <a:defRPr sz="100">
          <a:solidFill>
            <a:schemeClr val="bg1"/>
          </a:solidFill>
          <a:latin typeface="Arial" charset="0"/>
          <a:ea typeface="ＭＳ Ｐゴシック" pitchFamily="48" charset="-128"/>
          <a:cs typeface="Arial" charset="0"/>
        </a:defRPr>
      </a:lvl3pPr>
      <a:lvl4pPr algn="r" rtl="0" fontAlgn="base">
        <a:spcBef>
          <a:spcPct val="0"/>
        </a:spcBef>
        <a:spcAft>
          <a:spcPct val="0"/>
        </a:spcAft>
        <a:defRPr sz="100">
          <a:solidFill>
            <a:schemeClr val="bg1"/>
          </a:solidFill>
          <a:latin typeface="Arial" charset="0"/>
          <a:ea typeface="ＭＳ Ｐゴシック" pitchFamily="48" charset="-128"/>
          <a:cs typeface="Arial" charset="0"/>
        </a:defRPr>
      </a:lvl4pPr>
      <a:lvl5pPr algn="r" rtl="0" fontAlgn="base">
        <a:spcBef>
          <a:spcPct val="0"/>
        </a:spcBef>
        <a:spcAft>
          <a:spcPct val="0"/>
        </a:spcAft>
        <a:defRPr sz="100">
          <a:solidFill>
            <a:schemeClr val="bg1"/>
          </a:solidFill>
          <a:latin typeface="Arial" charset="0"/>
          <a:ea typeface="ＭＳ Ｐゴシック" pitchFamily="48" charset="-128"/>
          <a:cs typeface="Arial" charset="0"/>
        </a:defRPr>
      </a:lvl5pPr>
      <a:lvl6pPr marL="457200" algn="r" rtl="0" fontAlgn="base">
        <a:spcBef>
          <a:spcPct val="0"/>
        </a:spcBef>
        <a:spcAft>
          <a:spcPct val="0"/>
        </a:spcAft>
        <a:defRPr sz="100">
          <a:solidFill>
            <a:schemeClr val="bg1"/>
          </a:solidFill>
          <a:latin typeface="Arial" charset="0"/>
          <a:ea typeface="ＭＳ Ｐゴシック" pitchFamily="48" charset="-128"/>
          <a:cs typeface="Arial" charset="0"/>
        </a:defRPr>
      </a:lvl6pPr>
      <a:lvl7pPr marL="914400" algn="r" rtl="0" fontAlgn="base">
        <a:spcBef>
          <a:spcPct val="0"/>
        </a:spcBef>
        <a:spcAft>
          <a:spcPct val="0"/>
        </a:spcAft>
        <a:defRPr sz="100">
          <a:solidFill>
            <a:schemeClr val="bg1"/>
          </a:solidFill>
          <a:latin typeface="Arial" charset="0"/>
          <a:ea typeface="ＭＳ Ｐゴシック" pitchFamily="48" charset="-128"/>
          <a:cs typeface="Arial" charset="0"/>
        </a:defRPr>
      </a:lvl7pPr>
      <a:lvl8pPr marL="1371600" algn="r" rtl="0" fontAlgn="base">
        <a:spcBef>
          <a:spcPct val="0"/>
        </a:spcBef>
        <a:spcAft>
          <a:spcPct val="0"/>
        </a:spcAft>
        <a:defRPr sz="100">
          <a:solidFill>
            <a:schemeClr val="bg1"/>
          </a:solidFill>
          <a:latin typeface="Arial" charset="0"/>
          <a:ea typeface="ＭＳ Ｐゴシック" pitchFamily="48" charset="-128"/>
          <a:cs typeface="Arial" charset="0"/>
        </a:defRPr>
      </a:lvl8pPr>
      <a:lvl9pPr marL="1828800" algn="r" rtl="0" fontAlgn="base">
        <a:spcBef>
          <a:spcPct val="0"/>
        </a:spcBef>
        <a:spcAft>
          <a:spcPct val="0"/>
        </a:spcAft>
        <a:defRPr sz="100">
          <a:solidFill>
            <a:schemeClr val="bg1"/>
          </a:solidFill>
          <a:latin typeface="Arial" charset="0"/>
          <a:ea typeface="ＭＳ Ｐゴシック" pitchFamily="48" charset="-128"/>
          <a:cs typeface="Arial" charset="0"/>
        </a:defRPr>
      </a:lvl9pPr>
    </p:titleStyle>
    <p:bodyStyle>
      <a:lvl1pPr algn="r" rtl="0" fontAlgn="base">
        <a:spcBef>
          <a:spcPct val="20000"/>
        </a:spcBef>
        <a:spcAft>
          <a:spcPct val="0"/>
        </a:spcAft>
        <a:defRPr sz="1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1032" name="Picture 5" descr="FT_LOGO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6" descr="prikker_blaa"/>
          <p:cNvPicPr>
            <a:picLocks noChangeAspect="1" noChangeArrowheads="1"/>
          </p:cNvPicPr>
          <p:nvPr/>
        </p:nvPicPr>
        <p:blipFill>
          <a:blip r:embed="rId15">
            <a:extLst>
              <a:ext uri="{28A0092B-C50C-407E-A947-70E740481C1C}">
                <a14:useLocalDpi xmlns:a14="http://schemas.microsoft.com/office/drawing/2010/main" val="0"/>
              </a:ext>
            </a:extLst>
          </a:blip>
          <a:srcRect r="6549"/>
          <a:stretch>
            <a:fillRect/>
          </a:stretch>
        </p:blipFill>
        <p:spPr bwMode="auto">
          <a:xfrm>
            <a:off x="55563" y="1908175"/>
            <a:ext cx="9821862"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1295400" y="3273425"/>
            <a:ext cx="84201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1027" name="Rectangle 3"/>
          <p:cNvSpPr>
            <a:spLocks noGrp="1" noChangeArrowheads="1"/>
          </p:cNvSpPr>
          <p:nvPr>
            <p:ph type="body" idx="1"/>
          </p:nvPr>
        </p:nvSpPr>
        <p:spPr bwMode="auto">
          <a:xfrm>
            <a:off x="1295400" y="4494213"/>
            <a:ext cx="8420100"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1034" name="Rectangle 10"/>
          <p:cNvSpPr>
            <a:spLocks noGrp="1" noChangeArrowheads="1"/>
          </p:cNvSpPr>
          <p:nvPr>
            <p:ph type="dt" sz="half" idx="2"/>
          </p:nvPr>
        </p:nvSpPr>
        <p:spPr bwMode="auto">
          <a:xfrm>
            <a:off x="3440113" y="6021388"/>
            <a:ext cx="6272212"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87C4E8"/>
                </a:solidFill>
              </a:defRPr>
            </a:lvl1pPr>
          </a:lstStyle>
          <a:p>
            <a:endParaRPr lang="nb-NO"/>
          </a:p>
        </p:txBody>
      </p:sp>
      <p:sp>
        <p:nvSpPr>
          <p:cNvPr id="1035" name="Rectangle 11"/>
          <p:cNvSpPr>
            <a:spLocks noGrp="1" noChangeArrowheads="1"/>
          </p:cNvSpPr>
          <p:nvPr>
            <p:ph type="ftr" sz="quarter" idx="3"/>
          </p:nvPr>
        </p:nvSpPr>
        <p:spPr bwMode="auto">
          <a:xfrm>
            <a:off x="3440113" y="5749925"/>
            <a:ext cx="62674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87C4E8"/>
                </a:solidFill>
              </a:defRPr>
            </a:lvl1pPr>
          </a:lstStyle>
          <a:p>
            <a:endParaRPr lang="nb-NO"/>
          </a:p>
        </p:txBody>
      </p:sp>
    </p:spTree>
  </p:cSld>
  <p:clrMap bg1="lt1" tx1="dk1" bg2="lt2" tx2="dk2" accent1="accent1" accent2="accent2" accent3="accent3" accent4="accent4" accent5="accent5" accent6="accent6" hlink="hlink" folHlink="folHlink"/>
  <p:sldLayoutIdLst>
    <p:sldLayoutId id="2147483649"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Lst>
  <p:hf hdr="0" ftr="0" dt="0"/>
  <p:txStyles>
    <p:titleStyle>
      <a:lvl1pPr algn="r" rtl="0" eaLnBrk="0" fontAlgn="base" hangingPunct="0">
        <a:spcBef>
          <a:spcPct val="0"/>
        </a:spcBef>
        <a:spcAft>
          <a:spcPct val="0"/>
        </a:spcAft>
        <a:defRPr sz="2800">
          <a:solidFill>
            <a:srgbClr val="87C4E8"/>
          </a:solidFill>
          <a:latin typeface="+mj-lt"/>
          <a:ea typeface="+mj-ea"/>
          <a:cs typeface="+mj-cs"/>
        </a:defRPr>
      </a:lvl1pPr>
      <a:lvl2pPr algn="r" rtl="0" eaLnBrk="0" fontAlgn="base" hangingPunct="0">
        <a:spcBef>
          <a:spcPct val="0"/>
        </a:spcBef>
        <a:spcAft>
          <a:spcPct val="0"/>
        </a:spcAft>
        <a:defRPr sz="2800">
          <a:solidFill>
            <a:srgbClr val="87C4E8"/>
          </a:solidFill>
          <a:latin typeface="Arial" pitchFamily="-108" charset="0"/>
          <a:ea typeface="ＭＳ Ｐゴシック" pitchFamily="-108" charset="-128"/>
          <a:cs typeface="ＭＳ Ｐゴシック" pitchFamily="-108" charset="-128"/>
        </a:defRPr>
      </a:lvl2pPr>
      <a:lvl3pPr algn="r" rtl="0" eaLnBrk="0" fontAlgn="base" hangingPunct="0">
        <a:spcBef>
          <a:spcPct val="0"/>
        </a:spcBef>
        <a:spcAft>
          <a:spcPct val="0"/>
        </a:spcAft>
        <a:defRPr sz="2800">
          <a:solidFill>
            <a:srgbClr val="87C4E8"/>
          </a:solidFill>
          <a:latin typeface="Arial" pitchFamily="-108" charset="0"/>
          <a:ea typeface="ＭＳ Ｐゴシック" pitchFamily="-108" charset="-128"/>
          <a:cs typeface="ＭＳ Ｐゴシック" pitchFamily="-108" charset="-128"/>
        </a:defRPr>
      </a:lvl3pPr>
      <a:lvl4pPr algn="r" rtl="0" eaLnBrk="0" fontAlgn="base" hangingPunct="0">
        <a:spcBef>
          <a:spcPct val="0"/>
        </a:spcBef>
        <a:spcAft>
          <a:spcPct val="0"/>
        </a:spcAft>
        <a:defRPr sz="2800">
          <a:solidFill>
            <a:srgbClr val="87C4E8"/>
          </a:solidFill>
          <a:latin typeface="Arial" pitchFamily="-108" charset="0"/>
          <a:ea typeface="ＭＳ Ｐゴシック" pitchFamily="-108" charset="-128"/>
          <a:cs typeface="ＭＳ Ｐゴシック" pitchFamily="-108" charset="-128"/>
        </a:defRPr>
      </a:lvl4pPr>
      <a:lvl5pPr algn="r" rtl="0" eaLnBrk="0" fontAlgn="base" hangingPunct="0">
        <a:spcBef>
          <a:spcPct val="0"/>
        </a:spcBef>
        <a:spcAft>
          <a:spcPct val="0"/>
        </a:spcAft>
        <a:defRPr sz="2800">
          <a:solidFill>
            <a:srgbClr val="87C4E8"/>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algn="r" rtl="0" eaLnBrk="0" fontAlgn="base" hangingPunct="0">
        <a:spcBef>
          <a:spcPct val="20000"/>
        </a:spcBef>
        <a:spcAft>
          <a:spcPct val="0"/>
        </a:spcAft>
        <a:defRPr sz="2000">
          <a:solidFill>
            <a:schemeClr val="bg1"/>
          </a:solidFill>
          <a:latin typeface="+mn-lt"/>
          <a:ea typeface="+mn-ea"/>
          <a:cs typeface="+mn-cs"/>
        </a:defRPr>
      </a:lvl1pPr>
      <a:lvl2pPr marL="742950" indent="-285750" algn="r" rtl="0" eaLnBrk="0" fontAlgn="base" hangingPunct="0">
        <a:spcBef>
          <a:spcPct val="20000"/>
        </a:spcBef>
        <a:spcAft>
          <a:spcPct val="0"/>
        </a:spcAft>
        <a:buChar char="–"/>
        <a:defRPr sz="2000">
          <a:solidFill>
            <a:schemeClr val="bg1"/>
          </a:solidFill>
          <a:latin typeface="+mn-lt"/>
          <a:ea typeface="+mn-ea"/>
        </a:defRPr>
      </a:lvl2pPr>
      <a:lvl3pPr marL="1143000" indent="-228600" algn="r" rtl="0" eaLnBrk="0" fontAlgn="base" hangingPunct="0">
        <a:spcBef>
          <a:spcPct val="20000"/>
        </a:spcBef>
        <a:spcAft>
          <a:spcPct val="0"/>
        </a:spcAft>
        <a:buChar char="•"/>
        <a:defRPr sz="2000">
          <a:solidFill>
            <a:schemeClr val="bg1"/>
          </a:solidFill>
          <a:latin typeface="+mn-lt"/>
          <a:ea typeface="+mn-ea"/>
        </a:defRPr>
      </a:lvl3pPr>
      <a:lvl4pPr marL="1600200" indent="-228600" algn="r" rtl="0" eaLnBrk="0" fontAlgn="base" hangingPunct="0">
        <a:spcBef>
          <a:spcPct val="20000"/>
        </a:spcBef>
        <a:spcAft>
          <a:spcPct val="0"/>
        </a:spcAft>
        <a:buChar char="–"/>
        <a:defRPr sz="2000">
          <a:solidFill>
            <a:schemeClr val="bg1"/>
          </a:solidFill>
          <a:latin typeface="+mn-lt"/>
          <a:ea typeface="+mn-ea"/>
        </a:defRPr>
      </a:lvl4pPr>
      <a:lvl5pPr marL="2057400" indent="-228600" algn="r"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53251" name="Picture 5" descr="FT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6" descr="prikker_blaa"/>
          <p:cNvPicPr>
            <a:picLocks noChangeAspect="1" noChangeArrowheads="1"/>
          </p:cNvPicPr>
          <p:nvPr/>
        </p:nvPicPr>
        <p:blipFill>
          <a:blip r:embed="rId14">
            <a:extLst>
              <a:ext uri="{28A0092B-C50C-407E-A947-70E740481C1C}">
                <a14:useLocalDpi xmlns:a14="http://schemas.microsoft.com/office/drawing/2010/main" val="0"/>
              </a:ext>
            </a:extLst>
          </a:blip>
          <a:srcRect r="6549"/>
          <a:stretch>
            <a:fillRect/>
          </a:stretch>
        </p:blipFill>
        <p:spPr bwMode="auto">
          <a:xfrm>
            <a:off x="55563" y="1908175"/>
            <a:ext cx="9821862"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Rectangle 2"/>
          <p:cNvSpPr>
            <a:spLocks noGrp="1" noChangeArrowheads="1"/>
          </p:cNvSpPr>
          <p:nvPr>
            <p:ph type="title"/>
          </p:nvPr>
        </p:nvSpPr>
        <p:spPr bwMode="auto">
          <a:xfrm>
            <a:off x="3440113" y="3273425"/>
            <a:ext cx="6275387"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53254" name="Rectangle 3"/>
          <p:cNvSpPr>
            <a:spLocks noGrp="1" noChangeArrowheads="1"/>
          </p:cNvSpPr>
          <p:nvPr>
            <p:ph type="body" idx="1"/>
          </p:nvPr>
        </p:nvSpPr>
        <p:spPr bwMode="auto">
          <a:xfrm>
            <a:off x="3440113" y="4494213"/>
            <a:ext cx="6275387"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53255" name="Rectangle 7"/>
          <p:cNvSpPr>
            <a:spLocks noGrp="1" noChangeArrowheads="1"/>
          </p:cNvSpPr>
          <p:nvPr>
            <p:ph type="dt" sz="half" idx="2"/>
          </p:nvPr>
        </p:nvSpPr>
        <p:spPr bwMode="auto">
          <a:xfrm>
            <a:off x="3440113" y="6021388"/>
            <a:ext cx="6272212"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87C4E8"/>
                </a:solidFill>
              </a:defRPr>
            </a:lvl1pPr>
          </a:lstStyle>
          <a:p>
            <a:endParaRPr lang="nb-NO"/>
          </a:p>
        </p:txBody>
      </p:sp>
      <p:sp>
        <p:nvSpPr>
          <p:cNvPr id="53256" name="Rectangle 8"/>
          <p:cNvSpPr>
            <a:spLocks noGrp="1" noChangeArrowheads="1"/>
          </p:cNvSpPr>
          <p:nvPr>
            <p:ph type="ftr" sz="quarter" idx="3"/>
          </p:nvPr>
        </p:nvSpPr>
        <p:spPr bwMode="auto">
          <a:xfrm>
            <a:off x="3440113" y="5749925"/>
            <a:ext cx="62674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87C4E8"/>
                </a:solidFill>
              </a:defRPr>
            </a:lvl1pPr>
          </a:lstStyle>
          <a:p>
            <a:endParaRPr lang="nb-NO"/>
          </a:p>
        </p:txBody>
      </p:sp>
      <p:pic>
        <p:nvPicPr>
          <p:cNvPr id="53258" name="Picture 10" descr="Finanstilsynet-desember2009-117261"/>
          <p:cNvPicPr>
            <a:picLocks noChangeAspect="1" noChangeArrowheads="1"/>
          </p:cNvPicPr>
          <p:nvPr/>
        </p:nvPicPr>
        <p:blipFill>
          <a:blip r:embed="rId15">
            <a:clrChange>
              <a:clrFrom>
                <a:srgbClr val="000000"/>
              </a:clrFrom>
              <a:clrTo>
                <a:srgbClr val="000000">
                  <a:alpha val="0"/>
                </a:srgbClr>
              </a:clrTo>
            </a:clrChange>
            <a:extLst>
              <a:ext uri="{28A0092B-C50C-407E-A947-70E740481C1C}">
                <a14:useLocalDpi xmlns:a14="http://schemas.microsoft.com/office/drawing/2010/main" val="0"/>
              </a:ext>
            </a:extLst>
          </a:blip>
          <a:srcRect l="34607" t="52353" r="29080" b="12872"/>
          <a:stretch>
            <a:fillRect/>
          </a:stretch>
        </p:blipFill>
        <p:spPr bwMode="auto">
          <a:xfrm>
            <a:off x="0" y="1828800"/>
            <a:ext cx="3946525" cy="502920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r" rtl="0" fontAlgn="base">
        <a:spcBef>
          <a:spcPct val="0"/>
        </a:spcBef>
        <a:spcAft>
          <a:spcPct val="0"/>
        </a:spcAft>
        <a:defRPr sz="2800">
          <a:solidFill>
            <a:srgbClr val="87C4E8"/>
          </a:solidFill>
          <a:latin typeface="+mj-lt"/>
          <a:ea typeface="+mj-ea"/>
          <a:cs typeface="+mj-cs"/>
        </a:defRPr>
      </a:lvl1pPr>
      <a:lvl2pPr algn="r" rtl="0" fontAlgn="base">
        <a:spcBef>
          <a:spcPct val="0"/>
        </a:spcBef>
        <a:spcAft>
          <a:spcPct val="0"/>
        </a:spcAft>
        <a:defRPr sz="2800">
          <a:solidFill>
            <a:srgbClr val="87C4E8"/>
          </a:solidFill>
          <a:latin typeface="Arial" charset="0"/>
          <a:ea typeface="ＭＳ Ｐゴシック" pitchFamily="48" charset="-128"/>
          <a:cs typeface="Arial" charset="0"/>
        </a:defRPr>
      </a:lvl2pPr>
      <a:lvl3pPr algn="r" rtl="0" fontAlgn="base">
        <a:spcBef>
          <a:spcPct val="0"/>
        </a:spcBef>
        <a:spcAft>
          <a:spcPct val="0"/>
        </a:spcAft>
        <a:defRPr sz="2800">
          <a:solidFill>
            <a:srgbClr val="87C4E8"/>
          </a:solidFill>
          <a:latin typeface="Arial" charset="0"/>
          <a:ea typeface="ＭＳ Ｐゴシック" pitchFamily="48" charset="-128"/>
          <a:cs typeface="Arial" charset="0"/>
        </a:defRPr>
      </a:lvl3pPr>
      <a:lvl4pPr algn="r" rtl="0" fontAlgn="base">
        <a:spcBef>
          <a:spcPct val="0"/>
        </a:spcBef>
        <a:spcAft>
          <a:spcPct val="0"/>
        </a:spcAft>
        <a:defRPr sz="2800">
          <a:solidFill>
            <a:srgbClr val="87C4E8"/>
          </a:solidFill>
          <a:latin typeface="Arial" charset="0"/>
          <a:ea typeface="ＭＳ Ｐゴシック" pitchFamily="48" charset="-128"/>
          <a:cs typeface="Arial" charset="0"/>
        </a:defRPr>
      </a:lvl4pPr>
      <a:lvl5pPr algn="r" rtl="0" fontAlgn="base">
        <a:spcBef>
          <a:spcPct val="0"/>
        </a:spcBef>
        <a:spcAft>
          <a:spcPct val="0"/>
        </a:spcAft>
        <a:defRPr sz="2800">
          <a:solidFill>
            <a:srgbClr val="87C4E8"/>
          </a:solidFill>
          <a:latin typeface="Arial" charset="0"/>
          <a:ea typeface="ＭＳ Ｐゴシック" pitchFamily="48" charset="-128"/>
          <a:cs typeface="Arial" charset="0"/>
        </a:defRPr>
      </a:lvl5pPr>
      <a:lvl6pPr marL="457200" algn="r" rtl="0" fontAlgn="base">
        <a:spcBef>
          <a:spcPct val="0"/>
        </a:spcBef>
        <a:spcAft>
          <a:spcPct val="0"/>
        </a:spcAft>
        <a:defRPr sz="2800">
          <a:solidFill>
            <a:srgbClr val="87C4E8"/>
          </a:solidFill>
          <a:latin typeface="Arial" charset="0"/>
          <a:ea typeface="ＭＳ Ｐゴシック" pitchFamily="48" charset="-128"/>
          <a:cs typeface="Arial" charset="0"/>
        </a:defRPr>
      </a:lvl6pPr>
      <a:lvl7pPr marL="914400" algn="r" rtl="0" fontAlgn="base">
        <a:spcBef>
          <a:spcPct val="0"/>
        </a:spcBef>
        <a:spcAft>
          <a:spcPct val="0"/>
        </a:spcAft>
        <a:defRPr sz="2800">
          <a:solidFill>
            <a:srgbClr val="87C4E8"/>
          </a:solidFill>
          <a:latin typeface="Arial" charset="0"/>
          <a:ea typeface="ＭＳ Ｐゴシック" pitchFamily="48" charset="-128"/>
          <a:cs typeface="Arial" charset="0"/>
        </a:defRPr>
      </a:lvl7pPr>
      <a:lvl8pPr marL="1371600" algn="r" rtl="0" fontAlgn="base">
        <a:spcBef>
          <a:spcPct val="0"/>
        </a:spcBef>
        <a:spcAft>
          <a:spcPct val="0"/>
        </a:spcAft>
        <a:defRPr sz="2800">
          <a:solidFill>
            <a:srgbClr val="87C4E8"/>
          </a:solidFill>
          <a:latin typeface="Arial" charset="0"/>
          <a:ea typeface="ＭＳ Ｐゴシック" pitchFamily="48" charset="-128"/>
          <a:cs typeface="Arial" charset="0"/>
        </a:defRPr>
      </a:lvl8pPr>
      <a:lvl9pPr marL="1828800" algn="r" rtl="0" fontAlgn="base">
        <a:spcBef>
          <a:spcPct val="0"/>
        </a:spcBef>
        <a:spcAft>
          <a:spcPct val="0"/>
        </a:spcAft>
        <a:defRPr sz="2800">
          <a:solidFill>
            <a:srgbClr val="87C4E8"/>
          </a:solidFill>
          <a:latin typeface="Arial" charset="0"/>
          <a:ea typeface="ＭＳ Ｐゴシック" pitchFamily="48" charset="-128"/>
          <a:cs typeface="Arial" charset="0"/>
        </a:defRPr>
      </a:lvl9pPr>
    </p:titleStyle>
    <p:bodyStyle>
      <a:lvl1pPr algn="r" rtl="0" fontAlgn="base">
        <a:spcBef>
          <a:spcPct val="20000"/>
        </a:spcBef>
        <a:spcAft>
          <a:spcPct val="0"/>
        </a:spcAft>
        <a:defRPr sz="20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57347" name="Picture 5" descr="FT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Rectangle 2"/>
          <p:cNvSpPr>
            <a:spLocks noGrp="1" noChangeArrowheads="1"/>
          </p:cNvSpPr>
          <p:nvPr>
            <p:ph type="title"/>
          </p:nvPr>
        </p:nvSpPr>
        <p:spPr bwMode="auto">
          <a:xfrm>
            <a:off x="1295400" y="2019300"/>
            <a:ext cx="84201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57350" name="Rectangle 3"/>
          <p:cNvSpPr>
            <a:spLocks noGrp="1" noChangeArrowheads="1"/>
          </p:cNvSpPr>
          <p:nvPr>
            <p:ph type="body" idx="1"/>
          </p:nvPr>
        </p:nvSpPr>
        <p:spPr bwMode="auto">
          <a:xfrm>
            <a:off x="1295400" y="3240088"/>
            <a:ext cx="8420100"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pic>
        <p:nvPicPr>
          <p:cNvPr id="57353" name="Picture 10" descr="striper_gronn"/>
          <p:cNvPicPr>
            <a:picLocks noChangeAspect="1" noChangeArrowheads="1"/>
          </p:cNvPicPr>
          <p:nvPr/>
        </p:nvPicPr>
        <p:blipFill>
          <a:blip r:embed="rId14">
            <a:extLst>
              <a:ext uri="{28A0092B-C50C-407E-A947-70E740481C1C}">
                <a14:useLocalDpi xmlns:a14="http://schemas.microsoft.com/office/drawing/2010/main" val="0"/>
              </a:ext>
            </a:extLst>
          </a:blip>
          <a:srcRect l="481" r="6622"/>
          <a:stretch>
            <a:fillRect/>
          </a:stretch>
        </p:blipFill>
        <p:spPr bwMode="auto">
          <a:xfrm>
            <a:off x="42863" y="5638800"/>
            <a:ext cx="9821862"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1" name="Rectangle 7"/>
          <p:cNvSpPr>
            <a:spLocks noGrp="1" noChangeArrowheads="1"/>
          </p:cNvSpPr>
          <p:nvPr>
            <p:ph type="dt" sz="half" idx="2"/>
          </p:nvPr>
        </p:nvSpPr>
        <p:spPr bwMode="auto">
          <a:xfrm>
            <a:off x="3440113" y="4751388"/>
            <a:ext cx="6272212"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72AFB6"/>
                </a:solidFill>
              </a:defRPr>
            </a:lvl1pPr>
          </a:lstStyle>
          <a:p>
            <a:endParaRPr lang="nb-NO"/>
          </a:p>
        </p:txBody>
      </p:sp>
      <p:sp>
        <p:nvSpPr>
          <p:cNvPr id="57352" name="Rectangle 8"/>
          <p:cNvSpPr>
            <a:spLocks noGrp="1" noChangeArrowheads="1"/>
          </p:cNvSpPr>
          <p:nvPr>
            <p:ph type="ftr" sz="quarter" idx="3"/>
          </p:nvPr>
        </p:nvSpPr>
        <p:spPr bwMode="auto">
          <a:xfrm>
            <a:off x="3440113" y="4479925"/>
            <a:ext cx="62674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72AFB6"/>
                </a:solidFill>
              </a:defRPr>
            </a:lvl1pPr>
          </a:lstStyle>
          <a:p>
            <a:endParaRPr lang="nb-NO"/>
          </a:p>
        </p:txBody>
      </p:sp>
    </p:spTree>
  </p:cSld>
  <p:clrMap bg1="lt1" tx1="dk1" bg2="lt2" tx2="dk2" accent1="accent1" accent2="accent2" accent3="accent3" accent4="accent4" accent5="accent5" accent6="accent6" hlink="hlink" folHlink="folHlink"/>
  <p:sldLayoutIdLst>
    <p:sldLayoutId id="2147483653"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r" rtl="0" fontAlgn="base">
        <a:spcBef>
          <a:spcPct val="0"/>
        </a:spcBef>
        <a:spcAft>
          <a:spcPct val="0"/>
        </a:spcAft>
        <a:defRPr sz="2800">
          <a:solidFill>
            <a:srgbClr val="72AFB6"/>
          </a:solidFill>
          <a:latin typeface="+mj-lt"/>
          <a:ea typeface="+mj-ea"/>
          <a:cs typeface="+mj-cs"/>
        </a:defRPr>
      </a:lvl1pPr>
      <a:lvl2pPr algn="r" rtl="0" fontAlgn="base">
        <a:spcBef>
          <a:spcPct val="0"/>
        </a:spcBef>
        <a:spcAft>
          <a:spcPct val="0"/>
        </a:spcAft>
        <a:defRPr sz="2800">
          <a:solidFill>
            <a:srgbClr val="72AFB6"/>
          </a:solidFill>
          <a:latin typeface="Arial" charset="0"/>
          <a:ea typeface="ＭＳ Ｐゴシック" pitchFamily="48" charset="-128"/>
          <a:cs typeface="Arial" charset="0"/>
        </a:defRPr>
      </a:lvl2pPr>
      <a:lvl3pPr algn="r" rtl="0" fontAlgn="base">
        <a:spcBef>
          <a:spcPct val="0"/>
        </a:spcBef>
        <a:spcAft>
          <a:spcPct val="0"/>
        </a:spcAft>
        <a:defRPr sz="2800">
          <a:solidFill>
            <a:srgbClr val="72AFB6"/>
          </a:solidFill>
          <a:latin typeface="Arial" charset="0"/>
          <a:ea typeface="ＭＳ Ｐゴシック" pitchFamily="48" charset="-128"/>
          <a:cs typeface="Arial" charset="0"/>
        </a:defRPr>
      </a:lvl3pPr>
      <a:lvl4pPr algn="r" rtl="0" fontAlgn="base">
        <a:spcBef>
          <a:spcPct val="0"/>
        </a:spcBef>
        <a:spcAft>
          <a:spcPct val="0"/>
        </a:spcAft>
        <a:defRPr sz="2800">
          <a:solidFill>
            <a:srgbClr val="72AFB6"/>
          </a:solidFill>
          <a:latin typeface="Arial" charset="0"/>
          <a:ea typeface="ＭＳ Ｐゴシック" pitchFamily="48" charset="-128"/>
          <a:cs typeface="Arial" charset="0"/>
        </a:defRPr>
      </a:lvl4pPr>
      <a:lvl5pPr algn="r" rtl="0" fontAlgn="base">
        <a:spcBef>
          <a:spcPct val="0"/>
        </a:spcBef>
        <a:spcAft>
          <a:spcPct val="0"/>
        </a:spcAft>
        <a:defRPr sz="2800">
          <a:solidFill>
            <a:srgbClr val="72AFB6"/>
          </a:solidFill>
          <a:latin typeface="Arial" charset="0"/>
          <a:ea typeface="ＭＳ Ｐゴシック" pitchFamily="48" charset="-128"/>
          <a:cs typeface="Arial" charset="0"/>
        </a:defRPr>
      </a:lvl5pPr>
      <a:lvl6pPr marL="457200" algn="r" rtl="0" fontAlgn="base">
        <a:spcBef>
          <a:spcPct val="0"/>
        </a:spcBef>
        <a:spcAft>
          <a:spcPct val="0"/>
        </a:spcAft>
        <a:defRPr sz="2800">
          <a:solidFill>
            <a:srgbClr val="72AFB6"/>
          </a:solidFill>
          <a:latin typeface="Arial" charset="0"/>
          <a:ea typeface="ＭＳ Ｐゴシック" pitchFamily="48" charset="-128"/>
          <a:cs typeface="Arial" charset="0"/>
        </a:defRPr>
      </a:lvl6pPr>
      <a:lvl7pPr marL="914400" algn="r" rtl="0" fontAlgn="base">
        <a:spcBef>
          <a:spcPct val="0"/>
        </a:spcBef>
        <a:spcAft>
          <a:spcPct val="0"/>
        </a:spcAft>
        <a:defRPr sz="2800">
          <a:solidFill>
            <a:srgbClr val="72AFB6"/>
          </a:solidFill>
          <a:latin typeface="Arial" charset="0"/>
          <a:ea typeface="ＭＳ Ｐゴシック" pitchFamily="48" charset="-128"/>
          <a:cs typeface="Arial" charset="0"/>
        </a:defRPr>
      </a:lvl7pPr>
      <a:lvl8pPr marL="1371600" algn="r" rtl="0" fontAlgn="base">
        <a:spcBef>
          <a:spcPct val="0"/>
        </a:spcBef>
        <a:spcAft>
          <a:spcPct val="0"/>
        </a:spcAft>
        <a:defRPr sz="2800">
          <a:solidFill>
            <a:srgbClr val="72AFB6"/>
          </a:solidFill>
          <a:latin typeface="Arial" charset="0"/>
          <a:ea typeface="ＭＳ Ｐゴシック" pitchFamily="48" charset="-128"/>
          <a:cs typeface="Arial" charset="0"/>
        </a:defRPr>
      </a:lvl8pPr>
      <a:lvl9pPr marL="1828800" algn="r" rtl="0" fontAlgn="base">
        <a:spcBef>
          <a:spcPct val="0"/>
        </a:spcBef>
        <a:spcAft>
          <a:spcPct val="0"/>
        </a:spcAft>
        <a:defRPr sz="2800">
          <a:solidFill>
            <a:srgbClr val="72AFB6"/>
          </a:solidFill>
          <a:latin typeface="Arial" charset="0"/>
          <a:ea typeface="ＭＳ Ｐゴシック" pitchFamily="48" charset="-128"/>
          <a:cs typeface="Arial" charset="0"/>
        </a:defRPr>
      </a:lvl9pPr>
    </p:titleStyle>
    <p:bodyStyle>
      <a:lvl1pPr algn="r" rtl="0" fontAlgn="base">
        <a:spcBef>
          <a:spcPct val="20000"/>
        </a:spcBef>
        <a:spcAft>
          <a:spcPct val="0"/>
        </a:spcAft>
        <a:defRPr sz="20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394"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59395" name="Picture 5" descr="FT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Rectangle 2"/>
          <p:cNvSpPr>
            <a:spLocks noGrp="1" noChangeArrowheads="1"/>
          </p:cNvSpPr>
          <p:nvPr>
            <p:ph type="title"/>
          </p:nvPr>
        </p:nvSpPr>
        <p:spPr bwMode="auto">
          <a:xfrm>
            <a:off x="3440113" y="2019300"/>
            <a:ext cx="6275387"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59397" name="Rectangle 3"/>
          <p:cNvSpPr>
            <a:spLocks noGrp="1" noChangeArrowheads="1"/>
          </p:cNvSpPr>
          <p:nvPr>
            <p:ph type="body" idx="1"/>
          </p:nvPr>
        </p:nvSpPr>
        <p:spPr bwMode="auto">
          <a:xfrm>
            <a:off x="3440113" y="3240088"/>
            <a:ext cx="6275387"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pic>
        <p:nvPicPr>
          <p:cNvPr id="59398" name="Picture 10" descr="striper_gronn"/>
          <p:cNvPicPr>
            <a:picLocks noChangeAspect="1" noChangeArrowheads="1"/>
          </p:cNvPicPr>
          <p:nvPr/>
        </p:nvPicPr>
        <p:blipFill>
          <a:blip r:embed="rId14">
            <a:extLst>
              <a:ext uri="{28A0092B-C50C-407E-A947-70E740481C1C}">
                <a14:useLocalDpi xmlns:a14="http://schemas.microsoft.com/office/drawing/2010/main" val="0"/>
              </a:ext>
            </a:extLst>
          </a:blip>
          <a:srcRect l="481" r="6622"/>
          <a:stretch>
            <a:fillRect/>
          </a:stretch>
        </p:blipFill>
        <p:spPr bwMode="auto">
          <a:xfrm>
            <a:off x="42863" y="5638800"/>
            <a:ext cx="9821862"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9" name="Rectangle 7"/>
          <p:cNvSpPr>
            <a:spLocks noGrp="1" noChangeArrowheads="1"/>
          </p:cNvSpPr>
          <p:nvPr>
            <p:ph type="dt" sz="half" idx="2"/>
          </p:nvPr>
        </p:nvSpPr>
        <p:spPr bwMode="auto">
          <a:xfrm>
            <a:off x="3440113" y="4751388"/>
            <a:ext cx="6272212"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72AFB6"/>
                </a:solidFill>
              </a:defRPr>
            </a:lvl1pPr>
          </a:lstStyle>
          <a:p>
            <a:endParaRPr lang="nb-NO"/>
          </a:p>
        </p:txBody>
      </p:sp>
      <p:sp>
        <p:nvSpPr>
          <p:cNvPr id="59400" name="Rectangle 8"/>
          <p:cNvSpPr>
            <a:spLocks noGrp="1" noChangeArrowheads="1"/>
          </p:cNvSpPr>
          <p:nvPr>
            <p:ph type="ftr" sz="quarter" idx="3"/>
          </p:nvPr>
        </p:nvSpPr>
        <p:spPr bwMode="auto">
          <a:xfrm>
            <a:off x="3440113" y="4479925"/>
            <a:ext cx="62674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72AFB6"/>
                </a:solidFill>
              </a:defRPr>
            </a:lvl1pPr>
          </a:lstStyle>
          <a:p>
            <a:endParaRPr lang="nb-NO"/>
          </a:p>
        </p:txBody>
      </p:sp>
      <p:pic>
        <p:nvPicPr>
          <p:cNvPr id="59402" name="Picture 10" descr="Finanstilsynet-desember2009-117301"/>
          <p:cNvPicPr>
            <a:picLocks noChangeAspect="1" noChangeArrowheads="1"/>
          </p:cNvPicPr>
          <p:nvPr/>
        </p:nvPicPr>
        <p:blipFill>
          <a:blip r:embed="rId15">
            <a:clrChange>
              <a:clrFrom>
                <a:srgbClr val="010101"/>
              </a:clrFrom>
              <a:clrTo>
                <a:srgbClr val="010101">
                  <a:alpha val="0"/>
                </a:srgbClr>
              </a:clrTo>
            </a:clrChange>
            <a:extLst>
              <a:ext uri="{28A0092B-C50C-407E-A947-70E740481C1C}">
                <a14:useLocalDpi xmlns:a14="http://schemas.microsoft.com/office/drawing/2010/main" val="0"/>
              </a:ext>
            </a:extLst>
          </a:blip>
          <a:srcRect l="18292"/>
          <a:stretch>
            <a:fillRect/>
          </a:stretch>
        </p:blipFill>
        <p:spPr bwMode="auto">
          <a:xfrm>
            <a:off x="0" y="1844675"/>
            <a:ext cx="5105400" cy="4691063"/>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r" rtl="0" fontAlgn="base">
        <a:spcBef>
          <a:spcPct val="0"/>
        </a:spcBef>
        <a:spcAft>
          <a:spcPct val="0"/>
        </a:spcAft>
        <a:defRPr sz="2800">
          <a:solidFill>
            <a:srgbClr val="72AFB6"/>
          </a:solidFill>
          <a:latin typeface="+mj-lt"/>
          <a:ea typeface="+mj-ea"/>
          <a:cs typeface="+mj-cs"/>
        </a:defRPr>
      </a:lvl1pPr>
      <a:lvl2pPr algn="r" rtl="0" fontAlgn="base">
        <a:spcBef>
          <a:spcPct val="0"/>
        </a:spcBef>
        <a:spcAft>
          <a:spcPct val="0"/>
        </a:spcAft>
        <a:defRPr sz="2800">
          <a:solidFill>
            <a:srgbClr val="72AFB6"/>
          </a:solidFill>
          <a:latin typeface="Arial" charset="0"/>
          <a:ea typeface="ＭＳ Ｐゴシック" pitchFamily="48" charset="-128"/>
          <a:cs typeface="Arial" charset="0"/>
        </a:defRPr>
      </a:lvl2pPr>
      <a:lvl3pPr algn="r" rtl="0" fontAlgn="base">
        <a:spcBef>
          <a:spcPct val="0"/>
        </a:spcBef>
        <a:spcAft>
          <a:spcPct val="0"/>
        </a:spcAft>
        <a:defRPr sz="2800">
          <a:solidFill>
            <a:srgbClr val="72AFB6"/>
          </a:solidFill>
          <a:latin typeface="Arial" charset="0"/>
          <a:ea typeface="ＭＳ Ｐゴシック" pitchFamily="48" charset="-128"/>
          <a:cs typeface="Arial" charset="0"/>
        </a:defRPr>
      </a:lvl3pPr>
      <a:lvl4pPr algn="r" rtl="0" fontAlgn="base">
        <a:spcBef>
          <a:spcPct val="0"/>
        </a:spcBef>
        <a:spcAft>
          <a:spcPct val="0"/>
        </a:spcAft>
        <a:defRPr sz="2800">
          <a:solidFill>
            <a:srgbClr val="72AFB6"/>
          </a:solidFill>
          <a:latin typeface="Arial" charset="0"/>
          <a:ea typeface="ＭＳ Ｐゴシック" pitchFamily="48" charset="-128"/>
          <a:cs typeface="Arial" charset="0"/>
        </a:defRPr>
      </a:lvl4pPr>
      <a:lvl5pPr algn="r" rtl="0" fontAlgn="base">
        <a:spcBef>
          <a:spcPct val="0"/>
        </a:spcBef>
        <a:spcAft>
          <a:spcPct val="0"/>
        </a:spcAft>
        <a:defRPr sz="2800">
          <a:solidFill>
            <a:srgbClr val="72AFB6"/>
          </a:solidFill>
          <a:latin typeface="Arial" charset="0"/>
          <a:ea typeface="ＭＳ Ｐゴシック" pitchFamily="48" charset="-128"/>
          <a:cs typeface="Arial" charset="0"/>
        </a:defRPr>
      </a:lvl5pPr>
      <a:lvl6pPr marL="457200" algn="r" rtl="0" fontAlgn="base">
        <a:spcBef>
          <a:spcPct val="0"/>
        </a:spcBef>
        <a:spcAft>
          <a:spcPct val="0"/>
        </a:spcAft>
        <a:defRPr sz="2800">
          <a:solidFill>
            <a:srgbClr val="72AFB6"/>
          </a:solidFill>
          <a:latin typeface="Arial" charset="0"/>
          <a:ea typeface="ＭＳ Ｐゴシック" pitchFamily="48" charset="-128"/>
          <a:cs typeface="Arial" charset="0"/>
        </a:defRPr>
      </a:lvl6pPr>
      <a:lvl7pPr marL="914400" algn="r" rtl="0" fontAlgn="base">
        <a:spcBef>
          <a:spcPct val="0"/>
        </a:spcBef>
        <a:spcAft>
          <a:spcPct val="0"/>
        </a:spcAft>
        <a:defRPr sz="2800">
          <a:solidFill>
            <a:srgbClr val="72AFB6"/>
          </a:solidFill>
          <a:latin typeface="Arial" charset="0"/>
          <a:ea typeface="ＭＳ Ｐゴシック" pitchFamily="48" charset="-128"/>
          <a:cs typeface="Arial" charset="0"/>
        </a:defRPr>
      </a:lvl7pPr>
      <a:lvl8pPr marL="1371600" algn="r" rtl="0" fontAlgn="base">
        <a:spcBef>
          <a:spcPct val="0"/>
        </a:spcBef>
        <a:spcAft>
          <a:spcPct val="0"/>
        </a:spcAft>
        <a:defRPr sz="2800">
          <a:solidFill>
            <a:srgbClr val="72AFB6"/>
          </a:solidFill>
          <a:latin typeface="Arial" charset="0"/>
          <a:ea typeface="ＭＳ Ｐゴシック" pitchFamily="48" charset="-128"/>
          <a:cs typeface="Arial" charset="0"/>
        </a:defRPr>
      </a:lvl8pPr>
      <a:lvl9pPr marL="1828800" algn="r" rtl="0" fontAlgn="base">
        <a:spcBef>
          <a:spcPct val="0"/>
        </a:spcBef>
        <a:spcAft>
          <a:spcPct val="0"/>
        </a:spcAft>
        <a:defRPr sz="2800">
          <a:solidFill>
            <a:srgbClr val="72AFB6"/>
          </a:solidFill>
          <a:latin typeface="Arial" charset="0"/>
          <a:ea typeface="ＭＳ Ｐゴシック" pitchFamily="48" charset="-128"/>
          <a:cs typeface="Arial" charset="0"/>
        </a:defRPr>
      </a:lvl9pPr>
    </p:titleStyle>
    <p:bodyStyle>
      <a:lvl1pPr algn="r" rtl="0" fontAlgn="base">
        <a:spcBef>
          <a:spcPct val="20000"/>
        </a:spcBef>
        <a:spcAft>
          <a:spcPct val="0"/>
        </a:spcAft>
        <a:defRPr sz="20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7"/>
          <p:cNvSpPr>
            <a:spLocks noChangeArrowheads="1"/>
          </p:cNvSpPr>
          <p:nvPr/>
        </p:nvSpPr>
        <p:spPr bwMode="auto">
          <a:xfrm>
            <a:off x="0" y="1828800"/>
            <a:ext cx="9906000" cy="50292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pic>
        <p:nvPicPr>
          <p:cNvPr id="61452" name="Picture 12" descr="Finanstilsynet-desember2009-117308"/>
          <p:cNvPicPr>
            <a:picLocks noChangeAspect="1" noChangeArrowheads="1"/>
          </p:cNvPicPr>
          <p:nvPr/>
        </p:nvPicPr>
        <p:blipFill>
          <a:blip r:embed="rId13">
            <a:extLst>
              <a:ext uri="{28A0092B-C50C-407E-A947-70E740481C1C}">
                <a14:useLocalDpi xmlns:a14="http://schemas.microsoft.com/office/drawing/2010/main" val="0"/>
              </a:ext>
            </a:extLst>
          </a:blip>
          <a:srcRect l="39870" t="42961" r="122" b="12958"/>
          <a:stretch>
            <a:fillRect/>
          </a:stretch>
        </p:blipFill>
        <p:spPr bwMode="auto">
          <a:xfrm>
            <a:off x="0" y="1828800"/>
            <a:ext cx="5141913" cy="50292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43" name="Picture 5" descr="FT_LOGO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Rectangle 2"/>
          <p:cNvSpPr>
            <a:spLocks noGrp="1" noChangeArrowheads="1"/>
          </p:cNvSpPr>
          <p:nvPr>
            <p:ph type="title"/>
          </p:nvPr>
        </p:nvSpPr>
        <p:spPr bwMode="auto">
          <a:xfrm>
            <a:off x="3440113" y="2019300"/>
            <a:ext cx="6275387"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61445" name="Rectangle 3"/>
          <p:cNvSpPr>
            <a:spLocks noGrp="1" noChangeArrowheads="1"/>
          </p:cNvSpPr>
          <p:nvPr>
            <p:ph type="body" idx="1"/>
          </p:nvPr>
        </p:nvSpPr>
        <p:spPr bwMode="auto">
          <a:xfrm>
            <a:off x="3440113" y="3240088"/>
            <a:ext cx="6275387"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61447" name="Rectangle 7"/>
          <p:cNvSpPr>
            <a:spLocks noGrp="1" noChangeArrowheads="1"/>
          </p:cNvSpPr>
          <p:nvPr>
            <p:ph type="dt" sz="half" idx="2"/>
          </p:nvPr>
        </p:nvSpPr>
        <p:spPr bwMode="auto">
          <a:xfrm>
            <a:off x="3440113" y="4751388"/>
            <a:ext cx="6272212"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87C4E8"/>
                </a:solidFill>
              </a:defRPr>
            </a:lvl1pPr>
          </a:lstStyle>
          <a:p>
            <a:endParaRPr lang="nb-NO"/>
          </a:p>
        </p:txBody>
      </p:sp>
      <p:sp>
        <p:nvSpPr>
          <p:cNvPr id="61448" name="Rectangle 8"/>
          <p:cNvSpPr>
            <a:spLocks noGrp="1" noChangeArrowheads="1"/>
          </p:cNvSpPr>
          <p:nvPr>
            <p:ph type="ftr" sz="quarter" idx="3"/>
          </p:nvPr>
        </p:nvSpPr>
        <p:spPr bwMode="auto">
          <a:xfrm>
            <a:off x="3440113" y="4479925"/>
            <a:ext cx="62674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rgbClr val="87C4E8"/>
                </a:solidFill>
              </a:defRPr>
            </a:lvl1pPr>
          </a:lstStyle>
          <a:p>
            <a:endParaRPr lang="nb-NO"/>
          </a:p>
        </p:txBody>
      </p:sp>
      <p:pic>
        <p:nvPicPr>
          <p:cNvPr id="61451" name="Picture 9" descr="striper_blaa"/>
          <p:cNvPicPr>
            <a:picLocks noChangeAspect="1" noChangeArrowheads="1"/>
          </p:cNvPicPr>
          <p:nvPr/>
        </p:nvPicPr>
        <p:blipFill>
          <a:blip r:embed="rId15">
            <a:extLst>
              <a:ext uri="{28A0092B-C50C-407E-A947-70E740481C1C}">
                <a14:useLocalDpi xmlns:a14="http://schemas.microsoft.com/office/drawing/2010/main" val="0"/>
              </a:ext>
            </a:extLst>
          </a:blip>
          <a:srcRect l="6392" r="-209"/>
          <a:stretch>
            <a:fillRect/>
          </a:stretch>
        </p:blipFill>
        <p:spPr bwMode="auto">
          <a:xfrm>
            <a:off x="0" y="5638800"/>
            <a:ext cx="9902825"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7"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r" rtl="0" fontAlgn="base">
        <a:spcBef>
          <a:spcPct val="0"/>
        </a:spcBef>
        <a:spcAft>
          <a:spcPct val="0"/>
        </a:spcAft>
        <a:defRPr sz="2800">
          <a:solidFill>
            <a:srgbClr val="87C4E8"/>
          </a:solidFill>
          <a:latin typeface="+mj-lt"/>
          <a:ea typeface="+mj-ea"/>
          <a:cs typeface="+mj-cs"/>
        </a:defRPr>
      </a:lvl1pPr>
      <a:lvl2pPr algn="r" rtl="0" fontAlgn="base">
        <a:spcBef>
          <a:spcPct val="0"/>
        </a:spcBef>
        <a:spcAft>
          <a:spcPct val="0"/>
        </a:spcAft>
        <a:defRPr sz="2800">
          <a:solidFill>
            <a:srgbClr val="87C4E8"/>
          </a:solidFill>
          <a:latin typeface="Arial" charset="0"/>
          <a:ea typeface="ＭＳ Ｐゴシック" pitchFamily="48" charset="-128"/>
          <a:cs typeface="Arial" charset="0"/>
        </a:defRPr>
      </a:lvl2pPr>
      <a:lvl3pPr algn="r" rtl="0" fontAlgn="base">
        <a:spcBef>
          <a:spcPct val="0"/>
        </a:spcBef>
        <a:spcAft>
          <a:spcPct val="0"/>
        </a:spcAft>
        <a:defRPr sz="2800">
          <a:solidFill>
            <a:srgbClr val="87C4E8"/>
          </a:solidFill>
          <a:latin typeface="Arial" charset="0"/>
          <a:ea typeface="ＭＳ Ｐゴシック" pitchFamily="48" charset="-128"/>
          <a:cs typeface="Arial" charset="0"/>
        </a:defRPr>
      </a:lvl3pPr>
      <a:lvl4pPr algn="r" rtl="0" fontAlgn="base">
        <a:spcBef>
          <a:spcPct val="0"/>
        </a:spcBef>
        <a:spcAft>
          <a:spcPct val="0"/>
        </a:spcAft>
        <a:defRPr sz="2800">
          <a:solidFill>
            <a:srgbClr val="87C4E8"/>
          </a:solidFill>
          <a:latin typeface="Arial" charset="0"/>
          <a:ea typeface="ＭＳ Ｐゴシック" pitchFamily="48" charset="-128"/>
          <a:cs typeface="Arial" charset="0"/>
        </a:defRPr>
      </a:lvl4pPr>
      <a:lvl5pPr algn="r" rtl="0" fontAlgn="base">
        <a:spcBef>
          <a:spcPct val="0"/>
        </a:spcBef>
        <a:spcAft>
          <a:spcPct val="0"/>
        </a:spcAft>
        <a:defRPr sz="2800">
          <a:solidFill>
            <a:srgbClr val="87C4E8"/>
          </a:solidFill>
          <a:latin typeface="Arial" charset="0"/>
          <a:ea typeface="ＭＳ Ｐゴシック" pitchFamily="48" charset="-128"/>
          <a:cs typeface="Arial" charset="0"/>
        </a:defRPr>
      </a:lvl5pPr>
      <a:lvl6pPr marL="457200" algn="r" rtl="0" fontAlgn="base">
        <a:spcBef>
          <a:spcPct val="0"/>
        </a:spcBef>
        <a:spcAft>
          <a:spcPct val="0"/>
        </a:spcAft>
        <a:defRPr sz="2800">
          <a:solidFill>
            <a:srgbClr val="87C4E8"/>
          </a:solidFill>
          <a:latin typeface="Arial" charset="0"/>
          <a:ea typeface="ＭＳ Ｐゴシック" pitchFamily="48" charset="-128"/>
          <a:cs typeface="Arial" charset="0"/>
        </a:defRPr>
      </a:lvl6pPr>
      <a:lvl7pPr marL="914400" algn="r" rtl="0" fontAlgn="base">
        <a:spcBef>
          <a:spcPct val="0"/>
        </a:spcBef>
        <a:spcAft>
          <a:spcPct val="0"/>
        </a:spcAft>
        <a:defRPr sz="2800">
          <a:solidFill>
            <a:srgbClr val="87C4E8"/>
          </a:solidFill>
          <a:latin typeface="Arial" charset="0"/>
          <a:ea typeface="ＭＳ Ｐゴシック" pitchFamily="48" charset="-128"/>
          <a:cs typeface="Arial" charset="0"/>
        </a:defRPr>
      </a:lvl7pPr>
      <a:lvl8pPr marL="1371600" algn="r" rtl="0" fontAlgn="base">
        <a:spcBef>
          <a:spcPct val="0"/>
        </a:spcBef>
        <a:spcAft>
          <a:spcPct val="0"/>
        </a:spcAft>
        <a:defRPr sz="2800">
          <a:solidFill>
            <a:srgbClr val="87C4E8"/>
          </a:solidFill>
          <a:latin typeface="Arial" charset="0"/>
          <a:ea typeface="ＭＳ Ｐゴシック" pitchFamily="48" charset="-128"/>
          <a:cs typeface="Arial" charset="0"/>
        </a:defRPr>
      </a:lvl8pPr>
      <a:lvl9pPr marL="1828800" algn="r" rtl="0" fontAlgn="base">
        <a:spcBef>
          <a:spcPct val="0"/>
        </a:spcBef>
        <a:spcAft>
          <a:spcPct val="0"/>
        </a:spcAft>
        <a:defRPr sz="2800">
          <a:solidFill>
            <a:srgbClr val="87C4E8"/>
          </a:solidFill>
          <a:latin typeface="Arial" charset="0"/>
          <a:ea typeface="ＭＳ Ｐゴシック" pitchFamily="48" charset="-128"/>
          <a:cs typeface="Arial" charset="0"/>
        </a:defRPr>
      </a:lvl9pPr>
    </p:titleStyle>
    <p:bodyStyle>
      <a:lvl1pPr algn="r" rtl="0" fontAlgn="base">
        <a:spcBef>
          <a:spcPct val="20000"/>
        </a:spcBef>
        <a:spcAft>
          <a:spcPct val="0"/>
        </a:spcAft>
        <a:defRPr sz="20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7"/>
          <p:cNvSpPr>
            <a:spLocks noChangeArrowheads="1"/>
          </p:cNvSpPr>
          <p:nvPr/>
        </p:nvSpPr>
        <p:spPr bwMode="auto">
          <a:xfrm>
            <a:off x="0" y="1828800"/>
            <a:ext cx="9906000" cy="5029200"/>
          </a:xfrm>
          <a:prstGeom prst="rect">
            <a:avLst/>
          </a:prstGeom>
          <a:solidFill>
            <a:srgbClr val="00445C"/>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r>
              <a:rPr lang="nb-NO" sz="2400">
                <a:solidFill>
                  <a:schemeClr val="bg1"/>
                </a:solidFill>
              </a:rPr>
              <a:t> </a:t>
            </a:r>
          </a:p>
        </p:txBody>
      </p:sp>
      <p:pic>
        <p:nvPicPr>
          <p:cNvPr id="63491" name="Picture 5" descr="FT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825" y="222250"/>
            <a:ext cx="2041525"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3" name="Rectangle 2"/>
          <p:cNvSpPr>
            <a:spLocks noGrp="1" noChangeArrowheads="1"/>
          </p:cNvSpPr>
          <p:nvPr>
            <p:ph type="title"/>
          </p:nvPr>
        </p:nvSpPr>
        <p:spPr bwMode="auto">
          <a:xfrm>
            <a:off x="1295400" y="3273425"/>
            <a:ext cx="84201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63494" name="Rectangle 3"/>
          <p:cNvSpPr>
            <a:spLocks noGrp="1" noChangeArrowheads="1"/>
          </p:cNvSpPr>
          <p:nvPr>
            <p:ph type="body" idx="1"/>
          </p:nvPr>
        </p:nvSpPr>
        <p:spPr bwMode="auto">
          <a:xfrm>
            <a:off x="1295400" y="4494213"/>
            <a:ext cx="8420100"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63495" name="Rectangle 7"/>
          <p:cNvSpPr>
            <a:spLocks noGrp="1" noChangeArrowheads="1"/>
          </p:cNvSpPr>
          <p:nvPr>
            <p:ph type="dt" sz="half" idx="2"/>
          </p:nvPr>
        </p:nvSpPr>
        <p:spPr bwMode="auto">
          <a:xfrm>
            <a:off x="3440113" y="6021388"/>
            <a:ext cx="6272212"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chemeClr val="bg1"/>
                </a:solidFill>
              </a:defRPr>
            </a:lvl1pPr>
          </a:lstStyle>
          <a:p>
            <a:endParaRPr lang="nb-NO"/>
          </a:p>
        </p:txBody>
      </p:sp>
      <p:sp>
        <p:nvSpPr>
          <p:cNvPr id="63496" name="Rectangle 8"/>
          <p:cNvSpPr>
            <a:spLocks noGrp="1" noChangeArrowheads="1"/>
          </p:cNvSpPr>
          <p:nvPr>
            <p:ph type="ftr" sz="quarter" idx="3"/>
          </p:nvPr>
        </p:nvSpPr>
        <p:spPr bwMode="auto">
          <a:xfrm>
            <a:off x="3440113" y="5749925"/>
            <a:ext cx="62674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solidFill>
                  <a:schemeClr val="bg1"/>
                </a:solidFill>
              </a:defRPr>
            </a:lvl1pPr>
          </a:lstStyle>
          <a:p>
            <a:endParaRPr lang="nb-NO"/>
          </a:p>
        </p:txBody>
      </p:sp>
      <p:pic>
        <p:nvPicPr>
          <p:cNvPr id="63498" name="Picture 10" descr="striper_hvite"/>
          <p:cNvPicPr>
            <a:picLocks noChangeAspect="1" noChangeArrowheads="1"/>
          </p:cNvPicPr>
          <p:nvPr/>
        </p:nvPicPr>
        <p:blipFill>
          <a:blip r:embed="rId14">
            <a:extLst>
              <a:ext uri="{28A0092B-C50C-407E-A947-70E740481C1C}">
                <a14:useLocalDpi xmlns:a14="http://schemas.microsoft.com/office/drawing/2010/main" val="0"/>
              </a:ext>
            </a:extLst>
          </a:blip>
          <a:srcRect l="7173" r="-180"/>
          <a:stretch>
            <a:fillRect/>
          </a:stretch>
        </p:blipFill>
        <p:spPr bwMode="auto">
          <a:xfrm>
            <a:off x="44450" y="1905000"/>
            <a:ext cx="98171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r" rtl="0" fontAlgn="base">
        <a:spcBef>
          <a:spcPct val="0"/>
        </a:spcBef>
        <a:spcAft>
          <a:spcPct val="0"/>
        </a:spcAft>
        <a:defRPr sz="2800">
          <a:solidFill>
            <a:schemeClr val="bg1"/>
          </a:solidFill>
          <a:latin typeface="+mj-lt"/>
          <a:ea typeface="+mj-ea"/>
          <a:cs typeface="+mj-cs"/>
        </a:defRPr>
      </a:lvl1pPr>
      <a:lvl2pPr algn="r" rtl="0" fontAlgn="base">
        <a:spcBef>
          <a:spcPct val="0"/>
        </a:spcBef>
        <a:spcAft>
          <a:spcPct val="0"/>
        </a:spcAft>
        <a:defRPr sz="2800">
          <a:solidFill>
            <a:schemeClr val="bg1"/>
          </a:solidFill>
          <a:latin typeface="Arial" charset="0"/>
          <a:ea typeface="ＭＳ Ｐゴシック" pitchFamily="48" charset="-128"/>
          <a:cs typeface="Arial" charset="0"/>
        </a:defRPr>
      </a:lvl2pPr>
      <a:lvl3pPr algn="r" rtl="0" fontAlgn="base">
        <a:spcBef>
          <a:spcPct val="0"/>
        </a:spcBef>
        <a:spcAft>
          <a:spcPct val="0"/>
        </a:spcAft>
        <a:defRPr sz="2800">
          <a:solidFill>
            <a:schemeClr val="bg1"/>
          </a:solidFill>
          <a:latin typeface="Arial" charset="0"/>
          <a:ea typeface="ＭＳ Ｐゴシック" pitchFamily="48" charset="-128"/>
          <a:cs typeface="Arial" charset="0"/>
        </a:defRPr>
      </a:lvl3pPr>
      <a:lvl4pPr algn="r" rtl="0" fontAlgn="base">
        <a:spcBef>
          <a:spcPct val="0"/>
        </a:spcBef>
        <a:spcAft>
          <a:spcPct val="0"/>
        </a:spcAft>
        <a:defRPr sz="2800">
          <a:solidFill>
            <a:schemeClr val="bg1"/>
          </a:solidFill>
          <a:latin typeface="Arial" charset="0"/>
          <a:ea typeface="ＭＳ Ｐゴシック" pitchFamily="48" charset="-128"/>
          <a:cs typeface="Arial" charset="0"/>
        </a:defRPr>
      </a:lvl4pPr>
      <a:lvl5pPr algn="r" rtl="0" fontAlgn="base">
        <a:spcBef>
          <a:spcPct val="0"/>
        </a:spcBef>
        <a:spcAft>
          <a:spcPct val="0"/>
        </a:spcAft>
        <a:defRPr sz="2800">
          <a:solidFill>
            <a:schemeClr val="bg1"/>
          </a:solidFill>
          <a:latin typeface="Arial" charset="0"/>
          <a:ea typeface="ＭＳ Ｐゴシック" pitchFamily="48" charset="-128"/>
          <a:cs typeface="Arial" charset="0"/>
        </a:defRPr>
      </a:lvl5pPr>
      <a:lvl6pPr marL="457200" algn="r" rtl="0" fontAlgn="base">
        <a:spcBef>
          <a:spcPct val="0"/>
        </a:spcBef>
        <a:spcAft>
          <a:spcPct val="0"/>
        </a:spcAft>
        <a:defRPr sz="2800">
          <a:solidFill>
            <a:schemeClr val="bg1"/>
          </a:solidFill>
          <a:latin typeface="Arial" charset="0"/>
          <a:ea typeface="ＭＳ Ｐゴシック" pitchFamily="48" charset="-128"/>
          <a:cs typeface="Arial" charset="0"/>
        </a:defRPr>
      </a:lvl6pPr>
      <a:lvl7pPr marL="914400" algn="r" rtl="0" fontAlgn="base">
        <a:spcBef>
          <a:spcPct val="0"/>
        </a:spcBef>
        <a:spcAft>
          <a:spcPct val="0"/>
        </a:spcAft>
        <a:defRPr sz="2800">
          <a:solidFill>
            <a:schemeClr val="bg1"/>
          </a:solidFill>
          <a:latin typeface="Arial" charset="0"/>
          <a:ea typeface="ＭＳ Ｐゴシック" pitchFamily="48" charset="-128"/>
          <a:cs typeface="Arial" charset="0"/>
        </a:defRPr>
      </a:lvl7pPr>
      <a:lvl8pPr marL="1371600" algn="r" rtl="0" fontAlgn="base">
        <a:spcBef>
          <a:spcPct val="0"/>
        </a:spcBef>
        <a:spcAft>
          <a:spcPct val="0"/>
        </a:spcAft>
        <a:defRPr sz="2800">
          <a:solidFill>
            <a:schemeClr val="bg1"/>
          </a:solidFill>
          <a:latin typeface="Arial" charset="0"/>
          <a:ea typeface="ＭＳ Ｐゴシック" pitchFamily="48" charset="-128"/>
          <a:cs typeface="Arial" charset="0"/>
        </a:defRPr>
      </a:lvl8pPr>
      <a:lvl9pPr marL="1828800" algn="r" rtl="0" fontAlgn="base">
        <a:spcBef>
          <a:spcPct val="0"/>
        </a:spcBef>
        <a:spcAft>
          <a:spcPct val="0"/>
        </a:spcAft>
        <a:defRPr sz="2800">
          <a:solidFill>
            <a:schemeClr val="bg1"/>
          </a:solidFill>
          <a:latin typeface="Arial" charset="0"/>
          <a:ea typeface="ＭＳ Ｐゴシック" pitchFamily="48" charset="-128"/>
          <a:cs typeface="Arial" charset="0"/>
        </a:defRPr>
      </a:lvl9pPr>
    </p:titleStyle>
    <p:bodyStyle>
      <a:lvl1pPr algn="r" rtl="0" fontAlgn="base">
        <a:spcBef>
          <a:spcPct val="20000"/>
        </a:spcBef>
        <a:spcAft>
          <a:spcPct val="0"/>
        </a:spcAft>
        <a:defRPr sz="2000">
          <a:solidFill>
            <a:schemeClr val="bg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Rectangle 7"/>
          <p:cNvSpPr>
            <a:spLocks noChangeArrowheads="1"/>
          </p:cNvSpPr>
          <p:nvPr/>
        </p:nvSpPr>
        <p:spPr bwMode="auto">
          <a:xfrm>
            <a:off x="0" y="0"/>
            <a:ext cx="9906000" cy="68580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185349" name="Rectangle 2"/>
          <p:cNvSpPr>
            <a:spLocks noGrp="1" noChangeArrowheads="1"/>
          </p:cNvSpPr>
          <p:nvPr>
            <p:ph type="title"/>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pic>
        <p:nvPicPr>
          <p:cNvPr id="185353" name="Picture 5" descr="prikker_gronn_dobbel"/>
          <p:cNvPicPr>
            <a:picLocks noChangeAspect="1" noChangeArrowheads="1"/>
          </p:cNvPicPr>
          <p:nvPr/>
        </p:nvPicPr>
        <p:blipFill>
          <a:blip r:embed="rId13">
            <a:extLst>
              <a:ext uri="{28A0092B-C50C-407E-A947-70E740481C1C}">
                <a14:useLocalDpi xmlns:a14="http://schemas.microsoft.com/office/drawing/2010/main" val="0"/>
              </a:ext>
            </a:extLst>
          </a:blip>
          <a:srcRect l="5965" b="49559"/>
          <a:stretch>
            <a:fillRect/>
          </a:stretch>
        </p:blipFill>
        <p:spPr bwMode="auto">
          <a:xfrm>
            <a:off x="39688" y="4440238"/>
            <a:ext cx="9834562"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50" name="Rectangle 3"/>
          <p:cNvSpPr>
            <a:spLocks noGrp="1" noChangeArrowheads="1"/>
          </p:cNvSpPr>
          <p:nvPr>
            <p:ph type="body" idx="1"/>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185354"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60999A"/>
                </a:solidFill>
              </a:rPr>
              <a:t>FINANSTILSYNET</a:t>
            </a:r>
          </a:p>
          <a:p>
            <a:pPr marL="342900" indent="-342900" algn="r" eaLnBrk="1" hangingPunct="1">
              <a:lnSpc>
                <a:spcPct val="90000"/>
              </a:lnSpc>
              <a:spcBef>
                <a:spcPct val="20000"/>
              </a:spcBef>
            </a:pPr>
            <a:endParaRPr lang="nb-NO" sz="1400">
              <a:solidFill>
                <a:srgbClr val="60999A"/>
              </a:solidFill>
            </a:endParaRPr>
          </a:p>
          <a:p>
            <a:pPr marL="342900" indent="-342900" algn="r" eaLnBrk="1" hangingPunct="1">
              <a:lnSpc>
                <a:spcPct val="90000"/>
              </a:lnSpc>
              <a:spcBef>
                <a:spcPct val="20000"/>
              </a:spcBef>
            </a:pPr>
            <a:r>
              <a:rPr lang="nb-NO">
                <a:solidFill>
                  <a:srgbClr val="60999A"/>
                </a:solidFill>
              </a:rPr>
              <a:t>Revierstredet 3</a:t>
            </a:r>
          </a:p>
          <a:p>
            <a:pPr marL="342900" indent="-342900" algn="r" eaLnBrk="1" hangingPunct="1">
              <a:lnSpc>
                <a:spcPct val="90000"/>
              </a:lnSpc>
              <a:spcBef>
                <a:spcPct val="20000"/>
              </a:spcBef>
            </a:pPr>
            <a:r>
              <a:rPr lang="nb-NO">
                <a:solidFill>
                  <a:srgbClr val="60999A"/>
                </a:solidFill>
              </a:rPr>
              <a:t>Postboks 1187 Sentrum</a:t>
            </a:r>
          </a:p>
          <a:p>
            <a:pPr marL="342900" indent="-342900" algn="r" eaLnBrk="1" hangingPunct="1">
              <a:lnSpc>
                <a:spcPct val="90000"/>
              </a:lnSpc>
              <a:spcBef>
                <a:spcPct val="20000"/>
              </a:spcBef>
            </a:pPr>
            <a:r>
              <a:rPr lang="nb-NO">
                <a:solidFill>
                  <a:srgbClr val="60999A"/>
                </a:solidFill>
              </a:rPr>
              <a:t>0107 Oslo</a:t>
            </a:r>
          </a:p>
          <a:p>
            <a:pPr marL="342900" indent="-342900" algn="r" eaLnBrk="1" hangingPunct="1">
              <a:lnSpc>
                <a:spcPct val="90000"/>
              </a:lnSpc>
              <a:spcBef>
                <a:spcPct val="20000"/>
              </a:spcBef>
            </a:pPr>
            <a:endParaRPr lang="nb-NO">
              <a:solidFill>
                <a:srgbClr val="60999A"/>
              </a:solidFill>
            </a:endParaRPr>
          </a:p>
          <a:p>
            <a:pPr marL="342900" indent="-342900" algn="r" eaLnBrk="1" hangingPunct="1">
              <a:lnSpc>
                <a:spcPct val="90000"/>
              </a:lnSpc>
              <a:spcBef>
                <a:spcPct val="20000"/>
              </a:spcBef>
            </a:pPr>
            <a:r>
              <a:rPr lang="nb-NO">
                <a:solidFill>
                  <a:srgbClr val="60999A"/>
                </a:solidFill>
              </a:rPr>
              <a:t>www.finanstilsynet.no</a:t>
            </a:r>
            <a:endParaRPr lang="nb-NO" sz="1400">
              <a:solidFill>
                <a:srgbClr val="60999A"/>
              </a:solidFill>
            </a:endParaRPr>
          </a:p>
          <a:p>
            <a:pPr marL="342900" indent="-342900" algn="r" eaLnBrk="1" hangingPunct="1">
              <a:lnSpc>
                <a:spcPct val="90000"/>
              </a:lnSpc>
              <a:spcBef>
                <a:spcPct val="20000"/>
              </a:spcBef>
            </a:pPr>
            <a:endParaRPr lang="nb-NO" sz="1400">
              <a:solidFill>
                <a:srgbClr val="60999A"/>
              </a:solidFill>
            </a:endParaRPr>
          </a:p>
        </p:txBody>
      </p:sp>
    </p:spTree>
  </p:cSld>
  <p:clrMap bg1="lt1" tx1="dk1" bg2="lt2" tx2="dk2" accent1="accent1" accent2="accent2" accent3="accent3" accent4="accent4" accent5="accent5" accent6="accent6" hlink="hlink" folHlink="folHlink"/>
  <p:sldLayoutIdLst>
    <p:sldLayoutId id="214748366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r" rtl="0" fontAlgn="base">
        <a:spcBef>
          <a:spcPct val="0"/>
        </a:spcBef>
        <a:spcAft>
          <a:spcPct val="0"/>
        </a:spcAft>
        <a:defRPr sz="100">
          <a:solidFill>
            <a:schemeClr val="tx1"/>
          </a:solidFill>
          <a:latin typeface="+mj-lt"/>
          <a:ea typeface="+mj-ea"/>
          <a:cs typeface="+mj-cs"/>
        </a:defRPr>
      </a:lvl1pPr>
      <a:lvl2pPr algn="r" rtl="0" fontAlgn="base">
        <a:spcBef>
          <a:spcPct val="0"/>
        </a:spcBef>
        <a:spcAft>
          <a:spcPct val="0"/>
        </a:spcAft>
        <a:defRPr sz="100">
          <a:solidFill>
            <a:schemeClr val="tx1"/>
          </a:solidFill>
          <a:latin typeface="Arial" charset="0"/>
          <a:ea typeface="ＭＳ Ｐゴシック" pitchFamily="48" charset="-128"/>
          <a:cs typeface="Arial" charset="0"/>
        </a:defRPr>
      </a:lvl2pPr>
      <a:lvl3pPr algn="r" rtl="0" fontAlgn="base">
        <a:spcBef>
          <a:spcPct val="0"/>
        </a:spcBef>
        <a:spcAft>
          <a:spcPct val="0"/>
        </a:spcAft>
        <a:defRPr sz="100">
          <a:solidFill>
            <a:schemeClr val="tx1"/>
          </a:solidFill>
          <a:latin typeface="Arial" charset="0"/>
          <a:ea typeface="ＭＳ Ｐゴシック" pitchFamily="48" charset="-128"/>
          <a:cs typeface="Arial" charset="0"/>
        </a:defRPr>
      </a:lvl3pPr>
      <a:lvl4pPr algn="r" rtl="0" fontAlgn="base">
        <a:spcBef>
          <a:spcPct val="0"/>
        </a:spcBef>
        <a:spcAft>
          <a:spcPct val="0"/>
        </a:spcAft>
        <a:defRPr sz="100">
          <a:solidFill>
            <a:schemeClr val="tx1"/>
          </a:solidFill>
          <a:latin typeface="Arial" charset="0"/>
          <a:ea typeface="ＭＳ Ｐゴシック" pitchFamily="48" charset="-128"/>
          <a:cs typeface="Arial" charset="0"/>
        </a:defRPr>
      </a:lvl4pPr>
      <a:lvl5pPr algn="r" rtl="0" fontAlgn="base">
        <a:spcBef>
          <a:spcPct val="0"/>
        </a:spcBef>
        <a:spcAft>
          <a:spcPct val="0"/>
        </a:spcAft>
        <a:defRPr sz="100">
          <a:solidFill>
            <a:schemeClr val="tx1"/>
          </a:solidFill>
          <a:latin typeface="Arial" charset="0"/>
          <a:ea typeface="ＭＳ Ｐゴシック" pitchFamily="48" charset="-128"/>
          <a:cs typeface="Arial" charset="0"/>
        </a:defRPr>
      </a:lvl5pPr>
      <a:lvl6pPr marL="457200" algn="r" rtl="0" fontAlgn="base">
        <a:spcBef>
          <a:spcPct val="0"/>
        </a:spcBef>
        <a:spcAft>
          <a:spcPct val="0"/>
        </a:spcAft>
        <a:defRPr sz="100">
          <a:solidFill>
            <a:schemeClr val="tx1"/>
          </a:solidFill>
          <a:latin typeface="Arial" charset="0"/>
          <a:ea typeface="ＭＳ Ｐゴシック" pitchFamily="48" charset="-128"/>
          <a:cs typeface="Arial" charset="0"/>
        </a:defRPr>
      </a:lvl6pPr>
      <a:lvl7pPr marL="914400" algn="r" rtl="0" fontAlgn="base">
        <a:spcBef>
          <a:spcPct val="0"/>
        </a:spcBef>
        <a:spcAft>
          <a:spcPct val="0"/>
        </a:spcAft>
        <a:defRPr sz="100">
          <a:solidFill>
            <a:schemeClr val="tx1"/>
          </a:solidFill>
          <a:latin typeface="Arial" charset="0"/>
          <a:ea typeface="ＭＳ Ｐゴシック" pitchFamily="48" charset="-128"/>
          <a:cs typeface="Arial" charset="0"/>
        </a:defRPr>
      </a:lvl7pPr>
      <a:lvl8pPr marL="1371600" algn="r" rtl="0" fontAlgn="base">
        <a:spcBef>
          <a:spcPct val="0"/>
        </a:spcBef>
        <a:spcAft>
          <a:spcPct val="0"/>
        </a:spcAft>
        <a:defRPr sz="100">
          <a:solidFill>
            <a:schemeClr val="tx1"/>
          </a:solidFill>
          <a:latin typeface="Arial" charset="0"/>
          <a:ea typeface="ＭＳ Ｐゴシック" pitchFamily="48" charset="-128"/>
          <a:cs typeface="Arial" charset="0"/>
        </a:defRPr>
      </a:lvl8pPr>
      <a:lvl9pPr marL="1828800" algn="r" rtl="0" fontAlgn="base">
        <a:spcBef>
          <a:spcPct val="0"/>
        </a:spcBef>
        <a:spcAft>
          <a:spcPct val="0"/>
        </a:spcAft>
        <a:defRPr sz="100">
          <a:solidFill>
            <a:schemeClr val="tx1"/>
          </a:solidFill>
          <a:latin typeface="Arial" charset="0"/>
          <a:ea typeface="ＭＳ Ｐゴシック" pitchFamily="48" charset="-128"/>
          <a:cs typeface="Arial" charset="0"/>
        </a:defRPr>
      </a:lvl9pPr>
    </p:titleStyle>
    <p:bodyStyle>
      <a:lvl1pPr algn="r" rtl="0" fontAlgn="base">
        <a:spcBef>
          <a:spcPct val="20000"/>
        </a:spcBef>
        <a:spcAft>
          <a:spcPct val="0"/>
        </a:spcAft>
        <a:defRPr sz="100">
          <a:solidFill>
            <a:schemeClr val="tx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6610" name="Rectangle 7"/>
          <p:cNvSpPr>
            <a:spLocks noChangeArrowheads="1"/>
          </p:cNvSpPr>
          <p:nvPr/>
        </p:nvSpPr>
        <p:spPr bwMode="auto">
          <a:xfrm>
            <a:off x="0" y="0"/>
            <a:ext cx="9906000" cy="6858000"/>
          </a:xfrm>
          <a:prstGeom prst="rect">
            <a:avLst/>
          </a:prstGeom>
          <a:solidFill>
            <a:schemeClr val="tx1"/>
          </a:solidFill>
          <a:ln w="9525">
            <a:solidFill>
              <a:schemeClr val="tx1"/>
            </a:solidFill>
            <a:miter lim="800000"/>
            <a:headEnd/>
            <a:tailEnd/>
          </a:ln>
        </p:spPr>
        <p:txBody>
          <a:bodyPr wrap="none" anchor="ctr"/>
          <a:lstStyle/>
          <a:p>
            <a:pPr algn="ctr"/>
            <a:r>
              <a:rPr lang="nb-NO" sz="2400">
                <a:solidFill>
                  <a:schemeClr val="bg1"/>
                </a:solidFill>
              </a:rPr>
              <a:t> </a:t>
            </a:r>
          </a:p>
        </p:txBody>
      </p:sp>
      <p:sp>
        <p:nvSpPr>
          <p:cNvPr id="196611" name="Rectangle 2"/>
          <p:cNvSpPr>
            <a:spLocks noGrp="1" noChangeArrowheads="1"/>
          </p:cNvSpPr>
          <p:nvPr>
            <p:ph type="title"/>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title style</a:t>
            </a:r>
          </a:p>
        </p:txBody>
      </p:sp>
      <p:sp>
        <p:nvSpPr>
          <p:cNvPr id="196613" name="Rectangle 3"/>
          <p:cNvSpPr>
            <a:spLocks noGrp="1" noChangeArrowheads="1"/>
          </p:cNvSpPr>
          <p:nvPr>
            <p:ph type="body" idx="1"/>
          </p:nvPr>
        </p:nvSpPr>
        <p:spPr bwMode="auto">
          <a:xfrm>
            <a:off x="0" y="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a:t>
            </a:r>
          </a:p>
        </p:txBody>
      </p:sp>
      <p:sp>
        <p:nvSpPr>
          <p:cNvPr id="196614" name="Rectangle 8"/>
          <p:cNvSpPr>
            <a:spLocks noChangeArrowheads="1"/>
          </p:cNvSpPr>
          <p:nvPr/>
        </p:nvSpPr>
        <p:spPr bwMode="auto">
          <a:xfrm>
            <a:off x="1295400" y="1524000"/>
            <a:ext cx="8420100" cy="226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lnSpc>
                <a:spcPct val="90000"/>
              </a:lnSpc>
              <a:spcBef>
                <a:spcPct val="20000"/>
              </a:spcBef>
            </a:pPr>
            <a:r>
              <a:rPr lang="nb-NO" sz="2000">
                <a:solidFill>
                  <a:srgbClr val="87C4E8"/>
                </a:solidFill>
              </a:rPr>
              <a:t>FINANSTILSYNET</a:t>
            </a:r>
          </a:p>
          <a:p>
            <a:pPr marL="342900" indent="-342900" algn="r" eaLnBrk="1" hangingPunct="1">
              <a:lnSpc>
                <a:spcPct val="90000"/>
              </a:lnSpc>
              <a:spcBef>
                <a:spcPct val="20000"/>
              </a:spcBef>
            </a:pPr>
            <a:endParaRPr lang="nb-NO" sz="1400">
              <a:solidFill>
                <a:srgbClr val="87C4E8"/>
              </a:solidFill>
            </a:endParaRPr>
          </a:p>
          <a:p>
            <a:pPr marL="342900" indent="-342900" algn="r" eaLnBrk="1" hangingPunct="1">
              <a:lnSpc>
                <a:spcPct val="90000"/>
              </a:lnSpc>
              <a:spcBef>
                <a:spcPct val="20000"/>
              </a:spcBef>
            </a:pPr>
            <a:r>
              <a:rPr lang="nb-NO">
                <a:solidFill>
                  <a:srgbClr val="87C4E8"/>
                </a:solidFill>
              </a:rPr>
              <a:t>Revierstredet 3</a:t>
            </a:r>
          </a:p>
          <a:p>
            <a:pPr marL="342900" indent="-342900" algn="r" eaLnBrk="1" hangingPunct="1">
              <a:lnSpc>
                <a:spcPct val="90000"/>
              </a:lnSpc>
              <a:spcBef>
                <a:spcPct val="20000"/>
              </a:spcBef>
            </a:pPr>
            <a:r>
              <a:rPr lang="nb-NO">
                <a:solidFill>
                  <a:srgbClr val="87C4E8"/>
                </a:solidFill>
              </a:rPr>
              <a:t>Postboks 1187 Sentrum</a:t>
            </a:r>
          </a:p>
          <a:p>
            <a:pPr marL="342900" indent="-342900" algn="r" eaLnBrk="1" hangingPunct="1">
              <a:lnSpc>
                <a:spcPct val="90000"/>
              </a:lnSpc>
              <a:spcBef>
                <a:spcPct val="20000"/>
              </a:spcBef>
            </a:pPr>
            <a:r>
              <a:rPr lang="nb-NO">
                <a:solidFill>
                  <a:srgbClr val="87C4E8"/>
                </a:solidFill>
              </a:rPr>
              <a:t>0107 Oslo</a:t>
            </a:r>
          </a:p>
          <a:p>
            <a:pPr marL="342900" indent="-342900" algn="r" eaLnBrk="1" hangingPunct="1">
              <a:lnSpc>
                <a:spcPct val="90000"/>
              </a:lnSpc>
              <a:spcBef>
                <a:spcPct val="20000"/>
              </a:spcBef>
            </a:pPr>
            <a:endParaRPr lang="nb-NO">
              <a:solidFill>
                <a:srgbClr val="87C4E8"/>
              </a:solidFill>
            </a:endParaRPr>
          </a:p>
          <a:p>
            <a:pPr marL="342900" indent="-342900" algn="r" eaLnBrk="1" hangingPunct="1">
              <a:lnSpc>
                <a:spcPct val="90000"/>
              </a:lnSpc>
              <a:spcBef>
                <a:spcPct val="20000"/>
              </a:spcBef>
            </a:pPr>
            <a:r>
              <a:rPr lang="nb-NO">
                <a:solidFill>
                  <a:srgbClr val="87C4E8"/>
                </a:solidFill>
              </a:rPr>
              <a:t>www.finanstilsynet.no</a:t>
            </a:r>
            <a:endParaRPr lang="nb-NO" sz="1400">
              <a:solidFill>
                <a:srgbClr val="87C4E8"/>
              </a:solidFill>
            </a:endParaRPr>
          </a:p>
          <a:p>
            <a:pPr marL="342900" indent="-342900" algn="r" eaLnBrk="1" hangingPunct="1">
              <a:lnSpc>
                <a:spcPct val="90000"/>
              </a:lnSpc>
              <a:spcBef>
                <a:spcPct val="20000"/>
              </a:spcBef>
            </a:pPr>
            <a:endParaRPr lang="nb-NO" sz="1400">
              <a:solidFill>
                <a:srgbClr val="87C4E8"/>
              </a:solidFill>
            </a:endParaRPr>
          </a:p>
        </p:txBody>
      </p:sp>
      <p:pic>
        <p:nvPicPr>
          <p:cNvPr id="196615" name="Picture 5" descr="prikker_blaa_dobbel"/>
          <p:cNvPicPr>
            <a:picLocks noChangeAspect="1" noChangeArrowheads="1"/>
          </p:cNvPicPr>
          <p:nvPr/>
        </p:nvPicPr>
        <p:blipFill>
          <a:blip r:embed="rId13">
            <a:extLst>
              <a:ext uri="{28A0092B-C50C-407E-A947-70E740481C1C}">
                <a14:useLocalDpi xmlns:a14="http://schemas.microsoft.com/office/drawing/2010/main" val="0"/>
              </a:ext>
            </a:extLst>
          </a:blip>
          <a:srcRect l="5827" b="49474"/>
          <a:stretch>
            <a:fillRect/>
          </a:stretch>
        </p:blipFill>
        <p:spPr bwMode="auto">
          <a:xfrm>
            <a:off x="38100" y="4440238"/>
            <a:ext cx="9844088" cy="118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r" rtl="0" fontAlgn="base">
        <a:spcBef>
          <a:spcPct val="0"/>
        </a:spcBef>
        <a:spcAft>
          <a:spcPct val="0"/>
        </a:spcAft>
        <a:defRPr sz="100">
          <a:solidFill>
            <a:schemeClr val="tx1"/>
          </a:solidFill>
          <a:latin typeface="+mj-lt"/>
          <a:ea typeface="+mj-ea"/>
          <a:cs typeface="+mj-cs"/>
        </a:defRPr>
      </a:lvl1pPr>
      <a:lvl2pPr algn="r" rtl="0" fontAlgn="base">
        <a:spcBef>
          <a:spcPct val="0"/>
        </a:spcBef>
        <a:spcAft>
          <a:spcPct val="0"/>
        </a:spcAft>
        <a:defRPr sz="100">
          <a:solidFill>
            <a:schemeClr val="tx1"/>
          </a:solidFill>
          <a:latin typeface="Arial" charset="0"/>
          <a:ea typeface="ＭＳ Ｐゴシック" pitchFamily="48" charset="-128"/>
          <a:cs typeface="Arial" charset="0"/>
        </a:defRPr>
      </a:lvl2pPr>
      <a:lvl3pPr algn="r" rtl="0" fontAlgn="base">
        <a:spcBef>
          <a:spcPct val="0"/>
        </a:spcBef>
        <a:spcAft>
          <a:spcPct val="0"/>
        </a:spcAft>
        <a:defRPr sz="100">
          <a:solidFill>
            <a:schemeClr val="tx1"/>
          </a:solidFill>
          <a:latin typeface="Arial" charset="0"/>
          <a:ea typeface="ＭＳ Ｐゴシック" pitchFamily="48" charset="-128"/>
          <a:cs typeface="Arial" charset="0"/>
        </a:defRPr>
      </a:lvl3pPr>
      <a:lvl4pPr algn="r" rtl="0" fontAlgn="base">
        <a:spcBef>
          <a:spcPct val="0"/>
        </a:spcBef>
        <a:spcAft>
          <a:spcPct val="0"/>
        </a:spcAft>
        <a:defRPr sz="100">
          <a:solidFill>
            <a:schemeClr val="tx1"/>
          </a:solidFill>
          <a:latin typeface="Arial" charset="0"/>
          <a:ea typeface="ＭＳ Ｐゴシック" pitchFamily="48" charset="-128"/>
          <a:cs typeface="Arial" charset="0"/>
        </a:defRPr>
      </a:lvl4pPr>
      <a:lvl5pPr algn="r" rtl="0" fontAlgn="base">
        <a:spcBef>
          <a:spcPct val="0"/>
        </a:spcBef>
        <a:spcAft>
          <a:spcPct val="0"/>
        </a:spcAft>
        <a:defRPr sz="100">
          <a:solidFill>
            <a:schemeClr val="tx1"/>
          </a:solidFill>
          <a:latin typeface="Arial" charset="0"/>
          <a:ea typeface="ＭＳ Ｐゴシック" pitchFamily="48" charset="-128"/>
          <a:cs typeface="Arial" charset="0"/>
        </a:defRPr>
      </a:lvl5pPr>
      <a:lvl6pPr marL="457200" algn="r" rtl="0" fontAlgn="base">
        <a:spcBef>
          <a:spcPct val="0"/>
        </a:spcBef>
        <a:spcAft>
          <a:spcPct val="0"/>
        </a:spcAft>
        <a:defRPr sz="100">
          <a:solidFill>
            <a:schemeClr val="tx1"/>
          </a:solidFill>
          <a:latin typeface="Arial" charset="0"/>
          <a:ea typeface="ＭＳ Ｐゴシック" pitchFamily="48" charset="-128"/>
          <a:cs typeface="Arial" charset="0"/>
        </a:defRPr>
      </a:lvl6pPr>
      <a:lvl7pPr marL="914400" algn="r" rtl="0" fontAlgn="base">
        <a:spcBef>
          <a:spcPct val="0"/>
        </a:spcBef>
        <a:spcAft>
          <a:spcPct val="0"/>
        </a:spcAft>
        <a:defRPr sz="100">
          <a:solidFill>
            <a:schemeClr val="tx1"/>
          </a:solidFill>
          <a:latin typeface="Arial" charset="0"/>
          <a:ea typeface="ＭＳ Ｐゴシック" pitchFamily="48" charset="-128"/>
          <a:cs typeface="Arial" charset="0"/>
        </a:defRPr>
      </a:lvl7pPr>
      <a:lvl8pPr marL="1371600" algn="r" rtl="0" fontAlgn="base">
        <a:spcBef>
          <a:spcPct val="0"/>
        </a:spcBef>
        <a:spcAft>
          <a:spcPct val="0"/>
        </a:spcAft>
        <a:defRPr sz="100">
          <a:solidFill>
            <a:schemeClr val="tx1"/>
          </a:solidFill>
          <a:latin typeface="Arial" charset="0"/>
          <a:ea typeface="ＭＳ Ｐゴシック" pitchFamily="48" charset="-128"/>
          <a:cs typeface="Arial" charset="0"/>
        </a:defRPr>
      </a:lvl8pPr>
      <a:lvl9pPr marL="1828800" algn="r" rtl="0" fontAlgn="base">
        <a:spcBef>
          <a:spcPct val="0"/>
        </a:spcBef>
        <a:spcAft>
          <a:spcPct val="0"/>
        </a:spcAft>
        <a:defRPr sz="100">
          <a:solidFill>
            <a:schemeClr val="tx1"/>
          </a:solidFill>
          <a:latin typeface="Arial" charset="0"/>
          <a:ea typeface="ＭＳ Ｐゴシック" pitchFamily="48" charset="-128"/>
          <a:cs typeface="Arial" charset="0"/>
        </a:defRPr>
      </a:lvl9pPr>
    </p:titleStyle>
    <p:bodyStyle>
      <a:lvl1pPr algn="r" rtl="0" fontAlgn="base">
        <a:spcBef>
          <a:spcPct val="20000"/>
        </a:spcBef>
        <a:spcAft>
          <a:spcPct val="0"/>
        </a:spcAft>
        <a:defRPr sz="100">
          <a:solidFill>
            <a:schemeClr val="tx1"/>
          </a:solidFill>
          <a:latin typeface="+mn-lt"/>
          <a:ea typeface="+mn-ea"/>
          <a:cs typeface="+mn-cs"/>
        </a:defRPr>
      </a:lvl1pPr>
      <a:lvl2pPr marL="742950" indent="-285750" algn="r" rtl="0" fontAlgn="base">
        <a:spcBef>
          <a:spcPct val="20000"/>
        </a:spcBef>
        <a:spcAft>
          <a:spcPct val="0"/>
        </a:spcAft>
        <a:buChar char="–"/>
        <a:defRPr sz="2000">
          <a:solidFill>
            <a:schemeClr val="bg1"/>
          </a:solidFill>
          <a:latin typeface="+mn-lt"/>
          <a:ea typeface="+mn-ea"/>
          <a:cs typeface="+mn-cs"/>
        </a:defRPr>
      </a:lvl2pPr>
      <a:lvl3pPr marL="1143000" indent="-228600" algn="r" rtl="0" fontAlgn="base">
        <a:spcBef>
          <a:spcPct val="20000"/>
        </a:spcBef>
        <a:spcAft>
          <a:spcPct val="0"/>
        </a:spcAft>
        <a:buChar char="•"/>
        <a:defRPr sz="2000">
          <a:solidFill>
            <a:schemeClr val="bg1"/>
          </a:solidFill>
          <a:latin typeface="+mn-lt"/>
          <a:ea typeface="+mn-ea"/>
          <a:cs typeface="+mn-cs"/>
        </a:defRPr>
      </a:lvl3pPr>
      <a:lvl4pPr marL="1600200" indent="-228600" algn="r" rtl="0" fontAlgn="base">
        <a:spcBef>
          <a:spcPct val="20000"/>
        </a:spcBef>
        <a:spcAft>
          <a:spcPct val="0"/>
        </a:spcAft>
        <a:buChar char="–"/>
        <a:defRPr sz="2000">
          <a:solidFill>
            <a:schemeClr val="bg1"/>
          </a:solidFill>
          <a:latin typeface="+mn-lt"/>
          <a:ea typeface="+mn-ea"/>
          <a:cs typeface="+mn-cs"/>
        </a:defRPr>
      </a:lvl4pPr>
      <a:lvl5pPr marL="2057400" indent="-228600" algn="r" rtl="0" fontAlgn="base">
        <a:spcBef>
          <a:spcPct val="20000"/>
        </a:spcBef>
        <a:spcAft>
          <a:spcPct val="0"/>
        </a:spcAft>
        <a:buChar char="»"/>
        <a:defRPr sz="2000">
          <a:solidFill>
            <a:schemeClr val="bg1"/>
          </a:solidFill>
          <a:latin typeface="+mn-lt"/>
          <a:ea typeface="+mn-ea"/>
          <a:cs typeface="+mn-cs"/>
        </a:defRPr>
      </a:lvl5pPr>
      <a:lvl6pPr marL="2514600" indent="-228600" algn="r" rtl="0" fontAlgn="base">
        <a:spcBef>
          <a:spcPct val="20000"/>
        </a:spcBef>
        <a:spcAft>
          <a:spcPct val="0"/>
        </a:spcAft>
        <a:buChar char="»"/>
        <a:defRPr sz="2000">
          <a:solidFill>
            <a:schemeClr val="bg1"/>
          </a:solidFill>
          <a:latin typeface="+mn-lt"/>
          <a:ea typeface="+mn-ea"/>
          <a:cs typeface="+mn-cs"/>
        </a:defRPr>
      </a:lvl6pPr>
      <a:lvl7pPr marL="2971800" indent="-228600" algn="r" rtl="0" fontAlgn="base">
        <a:spcBef>
          <a:spcPct val="20000"/>
        </a:spcBef>
        <a:spcAft>
          <a:spcPct val="0"/>
        </a:spcAft>
        <a:buChar char="»"/>
        <a:defRPr sz="2000">
          <a:solidFill>
            <a:schemeClr val="bg1"/>
          </a:solidFill>
          <a:latin typeface="+mn-lt"/>
          <a:ea typeface="+mn-ea"/>
          <a:cs typeface="+mn-cs"/>
        </a:defRPr>
      </a:lvl7pPr>
      <a:lvl8pPr marL="3429000" indent="-228600" algn="r" rtl="0" fontAlgn="base">
        <a:spcBef>
          <a:spcPct val="20000"/>
        </a:spcBef>
        <a:spcAft>
          <a:spcPct val="0"/>
        </a:spcAft>
        <a:buChar char="»"/>
        <a:defRPr sz="2000">
          <a:solidFill>
            <a:schemeClr val="bg1"/>
          </a:solidFill>
          <a:latin typeface="+mn-lt"/>
          <a:ea typeface="+mn-ea"/>
          <a:cs typeface="+mn-cs"/>
        </a:defRPr>
      </a:lvl8pPr>
      <a:lvl9pPr marL="3886200" indent="-228600" algn="r" rtl="0" fontAlgn="base">
        <a:spcBef>
          <a:spcPct val="20000"/>
        </a:spcBef>
        <a:spcAft>
          <a:spcPct val="0"/>
        </a:spcAft>
        <a:buChar char="»"/>
        <a:defRPr sz="2000">
          <a:solidFill>
            <a:schemeClr val="bg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inanstilsynet.no/rapportering/fellesrapporteringer/mifid-ii---rapportering-av-posisjoner-i-varederiva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inanstilsynet.no/contentassets/3f36dc5317b84090802bf8f9ed9b1b35/commodity-derivative-position-reports.xs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1.png"/><Relationship Id="rId18" Type="http://schemas.openxmlformats.org/officeDocument/2006/relationships/hyperlink" Target="http://commons.wikimedia.org/wiki/File:User_icon_1.svg" TargetMode="External"/><Relationship Id="rId3" Type="http://schemas.openxmlformats.org/officeDocument/2006/relationships/hyperlink" Target="https://openclipart.org/detail/74023/folder" TargetMode="External"/><Relationship Id="rId7" Type="http://schemas.openxmlformats.org/officeDocument/2006/relationships/diagramColors" Target="../diagrams/colors1.xml"/><Relationship Id="rId12" Type="http://schemas.openxmlformats.org/officeDocument/2006/relationships/hyperlink" Target="https://commons.wikimedia.org/wiki/file:email_silk.svg" TargetMode="External"/><Relationship Id="rId17" Type="http://schemas.openxmlformats.org/officeDocument/2006/relationships/image" Target="../media/image23.png"/><Relationship Id="rId2" Type="http://schemas.openxmlformats.org/officeDocument/2006/relationships/image" Target="../media/image18.png"/><Relationship Id="rId16" Type="http://schemas.openxmlformats.org/officeDocument/2006/relationships/hyperlink" Target="https://www.globo.tech/learning-center/difference-between-ftp-and-sftp/" TargetMode="External"/><Relationship Id="rId20" Type="http://schemas.openxmlformats.org/officeDocument/2006/relationships/hyperlink" Target="http://commons.wikimedia.org/wiki/File:User_icon_3.svg" TargetMode="Externa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5" Type="http://schemas.openxmlformats.org/officeDocument/2006/relationships/image" Target="../media/image22.png"/><Relationship Id="rId10" Type="http://schemas.openxmlformats.org/officeDocument/2006/relationships/hyperlink" Target="http://commons.wikimedia.org/wiki/File:Text-xml.svg" TargetMode="External"/><Relationship Id="rId19" Type="http://schemas.openxmlformats.org/officeDocument/2006/relationships/image" Target="../media/image24.png"/><Relationship Id="rId4" Type="http://schemas.openxmlformats.org/officeDocument/2006/relationships/diagramData" Target="../diagrams/data1.xml"/><Relationship Id="rId9" Type="http://schemas.openxmlformats.org/officeDocument/2006/relationships/image" Target="../media/image19.png"/><Relationship Id="rId14" Type="http://schemas.openxmlformats.org/officeDocument/2006/relationships/hyperlink" Target="http://stackoverflow.com/questions/33326247/select-part-of-a-datas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en-GB" dirty="0">
                <a:solidFill>
                  <a:srgbClr val="60999A"/>
                </a:solidFill>
              </a:rPr>
              <a:t>CPRS </a:t>
            </a:r>
            <a:r>
              <a:rPr lang="nb-NO" dirty="0">
                <a:solidFill>
                  <a:srgbClr val="60999A"/>
                </a:solidFill>
              </a:rPr>
              <a:t>– Reporting </a:t>
            </a:r>
            <a:r>
              <a:rPr lang="nb-NO" dirty="0" err="1">
                <a:solidFill>
                  <a:srgbClr val="60999A"/>
                </a:solidFill>
              </a:rPr>
              <a:t>instructions</a:t>
            </a:r>
            <a:endParaRPr lang="en-GB" dirty="0">
              <a:solidFill>
                <a:srgbClr val="60999A"/>
              </a:solidFill>
            </a:endParaRPr>
          </a:p>
        </p:txBody>
      </p:sp>
    </p:spTree>
    <p:extLst>
      <p:ext uri="{BB962C8B-B14F-4D97-AF65-F5344CB8AC3E}">
        <p14:creationId xmlns:p14="http://schemas.microsoft.com/office/powerpoint/2010/main" val="245789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FTP-Server Directory </a:t>
            </a:r>
            <a:r>
              <a:rPr lang="nb-NO" dirty="0" err="1"/>
              <a:t>structure</a:t>
            </a:r>
            <a:r>
              <a:rPr lang="nb-NO" dirty="0"/>
              <a:t>	</a:t>
            </a:r>
          </a:p>
        </p:txBody>
      </p:sp>
      <p:sp>
        <p:nvSpPr>
          <p:cNvPr id="3" name="Plassholder for innhold 2"/>
          <p:cNvSpPr>
            <a:spLocks noGrp="1"/>
          </p:cNvSpPr>
          <p:nvPr>
            <p:ph idx="1"/>
          </p:nvPr>
        </p:nvSpPr>
        <p:spPr/>
        <p:txBody>
          <a:bodyPr/>
          <a:lstStyle/>
          <a:p>
            <a:pPr marL="0" indent="0">
              <a:buNone/>
            </a:pPr>
            <a:r>
              <a:rPr lang="en-GB" dirty="0"/>
              <a:t>The server is only listening on SFTP, port 22</a:t>
            </a:r>
          </a:p>
          <a:p>
            <a:pPr marL="0" indent="0">
              <a:buNone/>
            </a:pPr>
            <a:r>
              <a:rPr lang="en-GB" dirty="0"/>
              <a:t>In the home folder you will find the following directories:</a:t>
            </a:r>
          </a:p>
          <a:p>
            <a:pPr marL="0" indent="0">
              <a:buNone/>
            </a:pPr>
            <a:endParaRPr lang="en-GB" dirty="0"/>
          </a:p>
          <a:p>
            <a:pPr marL="0" indent="0">
              <a:buNone/>
            </a:pPr>
            <a:r>
              <a:rPr lang="en-GB" dirty="0"/>
              <a:t>/Outgoing</a:t>
            </a:r>
          </a:p>
          <a:p>
            <a:pPr lvl="1"/>
            <a:r>
              <a:rPr lang="en-GB" dirty="0"/>
              <a:t>The directory where you upload files with position reports. When a file from this folder is processed by CPRS, it will be moved to the /Archive/Outgoing folder.</a:t>
            </a:r>
          </a:p>
          <a:p>
            <a:pPr marL="0" indent="0">
              <a:buNone/>
            </a:pPr>
            <a:r>
              <a:rPr lang="en-GB" dirty="0"/>
              <a:t>/Incoming</a:t>
            </a:r>
          </a:p>
          <a:p>
            <a:pPr lvl="1"/>
            <a:r>
              <a:rPr lang="en-GB" dirty="0"/>
              <a:t>The directory with feedback files from </a:t>
            </a:r>
            <a:r>
              <a:rPr lang="en-GB" dirty="0" err="1"/>
              <a:t>Finanstilsynet</a:t>
            </a:r>
            <a:r>
              <a:rPr lang="en-GB" dirty="0"/>
              <a:t>.</a:t>
            </a:r>
          </a:p>
          <a:p>
            <a:pPr marL="0" indent="0">
              <a:buNone/>
            </a:pPr>
            <a:r>
              <a:rPr lang="en-GB" dirty="0"/>
              <a:t>/Archive/Outgoing</a:t>
            </a:r>
          </a:p>
          <a:p>
            <a:pPr lvl="1"/>
            <a:r>
              <a:rPr lang="en-GB" dirty="0"/>
              <a:t>Archived files from the /Outgoing folder.</a:t>
            </a:r>
          </a:p>
          <a:p>
            <a:pPr marL="0" indent="0">
              <a:buNone/>
            </a:pPr>
            <a:r>
              <a:rPr lang="en-GB" dirty="0"/>
              <a:t>/Public/Keys</a:t>
            </a:r>
          </a:p>
          <a:p>
            <a:pPr lvl="1"/>
            <a:r>
              <a:rPr lang="en-GB" dirty="0"/>
              <a:t>Your public X509 certificate can be placed here.</a:t>
            </a:r>
          </a:p>
        </p:txBody>
      </p:sp>
    </p:spTree>
    <p:extLst>
      <p:ext uri="{BB962C8B-B14F-4D97-AF65-F5344CB8AC3E}">
        <p14:creationId xmlns:p14="http://schemas.microsoft.com/office/powerpoint/2010/main" val="126159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CPRS </a:t>
            </a:r>
            <a:r>
              <a:rPr lang="nb-NO" dirty="0" err="1"/>
              <a:t>Availability</a:t>
            </a:r>
            <a:r>
              <a:rPr lang="nb-NO" dirty="0"/>
              <a:t> </a:t>
            </a:r>
          </a:p>
        </p:txBody>
      </p:sp>
      <p:sp>
        <p:nvSpPr>
          <p:cNvPr id="3" name="Plassholder for innhold 2"/>
          <p:cNvSpPr>
            <a:spLocks noGrp="1"/>
          </p:cNvSpPr>
          <p:nvPr>
            <p:ph idx="1"/>
          </p:nvPr>
        </p:nvSpPr>
        <p:spPr/>
        <p:txBody>
          <a:bodyPr/>
          <a:lstStyle/>
          <a:p>
            <a:r>
              <a:rPr lang="en-US" dirty="0"/>
              <a:t>The test and production environment are available in the hours from 00:00 to 12:00 and  from 16:00 to 00:00. </a:t>
            </a:r>
          </a:p>
          <a:p>
            <a:endParaRPr lang="en-US" dirty="0"/>
          </a:p>
          <a:p>
            <a:r>
              <a:rPr lang="en-US" dirty="0"/>
              <a:t>In the period from 12:00 to 16:00 we are importing all the reference data from ESMA. It will be possible to upload files but you will not receive any feedback files in this period. </a:t>
            </a:r>
          </a:p>
          <a:p>
            <a:endParaRPr lang="en-US" dirty="0"/>
          </a:p>
          <a:p>
            <a:r>
              <a:rPr lang="en-US" dirty="0"/>
              <a:t>At the time 16:00 we are generating feedback files for position reports that have changed status from RCVD to ACPT or RJCT.</a:t>
            </a:r>
          </a:p>
          <a:p>
            <a:endParaRPr lang="nb-NO" dirty="0"/>
          </a:p>
        </p:txBody>
      </p:sp>
    </p:spTree>
    <p:extLst>
      <p:ext uri="{BB962C8B-B14F-4D97-AF65-F5344CB8AC3E}">
        <p14:creationId xmlns:p14="http://schemas.microsoft.com/office/powerpoint/2010/main" val="329040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a:t>Data </a:t>
            </a:r>
            <a:r>
              <a:rPr lang="nb-NO" dirty="0" err="1"/>
              <a:t>transmission</a:t>
            </a:r>
            <a:r>
              <a:rPr lang="nb-NO" dirty="0"/>
              <a:t> </a:t>
            </a:r>
            <a:r>
              <a:rPr lang="nb-NO" dirty="0" err="1"/>
              <a:t>errors</a:t>
            </a:r>
            <a:endParaRPr lang="en-GB" dirty="0"/>
          </a:p>
        </p:txBody>
      </p:sp>
      <p:sp>
        <p:nvSpPr>
          <p:cNvPr id="3" name="Plassholder for innhold 2"/>
          <p:cNvSpPr>
            <a:spLocks noGrp="1"/>
          </p:cNvSpPr>
          <p:nvPr>
            <p:ph idx="1"/>
          </p:nvPr>
        </p:nvSpPr>
        <p:spPr/>
        <p:txBody>
          <a:bodyPr/>
          <a:lstStyle/>
          <a:p>
            <a:r>
              <a:rPr lang="en-US" sz="1400" dirty="0"/>
              <a:t>When a TV / IF uploads a file to the system, the CPRS Gateway uses filename pattern matching to validate incoming filenames. Filenames that do not match the expected patterns will be rejected at the Secure File Transfer Protocol (SFTP) level and a standard ‘Access Denied’ error will be returned.</a:t>
            </a:r>
          </a:p>
          <a:p>
            <a:r>
              <a:rPr lang="en-US" sz="1400" dirty="0"/>
              <a:t>The correct file-naming conventions can be found in – Submitting Entity to CPRS.</a:t>
            </a:r>
            <a:endParaRPr lang="en-GB" sz="1400" dirty="0"/>
          </a:p>
        </p:txBody>
      </p:sp>
    </p:spTree>
    <p:extLst>
      <p:ext uri="{BB962C8B-B14F-4D97-AF65-F5344CB8AC3E}">
        <p14:creationId xmlns:p14="http://schemas.microsoft.com/office/powerpoint/2010/main" val="56415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en-US" dirty="0"/>
              <a:t>Data format and file errors</a:t>
            </a:r>
            <a:endParaRPr lang="en-GB" dirty="0"/>
          </a:p>
        </p:txBody>
      </p:sp>
      <p:sp>
        <p:nvSpPr>
          <p:cNvPr id="3" name="Plassholder for innhold 2"/>
          <p:cNvSpPr>
            <a:spLocks noGrp="1"/>
          </p:cNvSpPr>
          <p:nvPr>
            <p:ph idx="1"/>
          </p:nvPr>
        </p:nvSpPr>
        <p:spPr/>
        <p:txBody>
          <a:bodyPr/>
          <a:lstStyle/>
          <a:p>
            <a:r>
              <a:rPr lang="en-US" sz="1400" dirty="0"/>
              <a:t>When the data transmission validations are passed successfully, the CPRS will check that the submitted file complies with the file and format validation specification. Trading Venues and Investment Firms shall only submit files after having performed successful XML-validation against the XML-schema defined in.</a:t>
            </a:r>
          </a:p>
          <a:p>
            <a:r>
              <a:rPr lang="en-US" sz="1400" dirty="0"/>
              <a:t>Additionally, the CPRS will perform XML validation of files received. The schema enforces a limit of 500,000 records per file. If the file submission contains more than 500,000 records, it will have to be split into separate file submissions so as to avoid breaching this record limitation number. </a:t>
            </a:r>
          </a:p>
          <a:p>
            <a:r>
              <a:rPr lang="en-US" sz="1400" dirty="0"/>
              <a:t>If an error is identified at this stage then the processing stops, all records contained in the file are rejected, and a feedback message explaining the reason for rejection is sent to the submitting entity. The submitting entity must rectify the XML validation errors and resubmit all the records. </a:t>
            </a:r>
          </a:p>
          <a:p>
            <a:r>
              <a:rPr lang="en-US" sz="1400" dirty="0"/>
              <a:t>See File Validation Rules, for the applicable format and file validation rules, and how different file statuses are used in conjunction with different file errors.</a:t>
            </a:r>
            <a:endParaRPr lang="en-GB" sz="1400" dirty="0"/>
          </a:p>
        </p:txBody>
      </p:sp>
    </p:spTree>
    <p:extLst>
      <p:ext uri="{BB962C8B-B14F-4D97-AF65-F5344CB8AC3E}">
        <p14:creationId xmlns:p14="http://schemas.microsoft.com/office/powerpoint/2010/main" val="111909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err="1"/>
              <a:t>Correcting</a:t>
            </a:r>
            <a:r>
              <a:rPr lang="nb-NO" dirty="0"/>
              <a:t> an invalid file</a:t>
            </a:r>
            <a:endParaRPr lang="en-GB" dirty="0"/>
          </a:p>
        </p:txBody>
      </p:sp>
      <p:sp>
        <p:nvSpPr>
          <p:cNvPr id="3" name="Plassholder for innhold 2"/>
          <p:cNvSpPr>
            <a:spLocks noGrp="1"/>
          </p:cNvSpPr>
          <p:nvPr>
            <p:ph idx="1"/>
          </p:nvPr>
        </p:nvSpPr>
        <p:spPr/>
        <p:txBody>
          <a:bodyPr/>
          <a:lstStyle/>
          <a:p>
            <a:r>
              <a:rPr lang="en-US" sz="1400" dirty="0"/>
              <a:t>As soon as the CPRS begins file validation, the filename of the zip file is persisted in the system. After this point in processing, the filename cannot be reused without being considered a duplicate filename and being rejected (FIL-107). This is the case even when the original file is rejected with a FIL error. Note that the filename is not persisted in the event of an ‘Access Denied’ error message from the CPRS gateway server.</a:t>
            </a:r>
          </a:p>
          <a:p>
            <a:r>
              <a:rPr lang="en-US" sz="1400" dirty="0"/>
              <a:t>Strict file sequencing is enforced through time of receipt and the file naming conventions, (File Naming Conventions) with each file explicitly referencing its predecessor. Where a submission fails a file validation rule, all subsequent submissions will be processed in order of receipt until a file with an acceptable filename, referencing the last file successfully processed, is found. </a:t>
            </a:r>
          </a:p>
          <a:p>
            <a:r>
              <a:rPr lang="en-US" sz="1400" dirty="0"/>
              <a:t>Where a file has been rejected with a file error, none of the position reports within that file will have been processed by the CPRS. If the submitting entity determines the file should be resubmitted to the CPRS then, where possible, the filename on the original submission should be used with an incremented version number. If resubmission becomes overly complex – for example errors relate to the version number - it is advisable to restart processing by using a new sequence number, provided that the previous-sequence-number refers to the sequence number in the last successfully processed file.</a:t>
            </a:r>
          </a:p>
        </p:txBody>
      </p:sp>
    </p:spTree>
    <p:extLst>
      <p:ext uri="{BB962C8B-B14F-4D97-AF65-F5344CB8AC3E}">
        <p14:creationId xmlns:p14="http://schemas.microsoft.com/office/powerpoint/2010/main" val="282779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a:t>Data </a:t>
            </a:r>
            <a:r>
              <a:rPr lang="nb-NO" dirty="0" err="1"/>
              <a:t>content</a:t>
            </a:r>
            <a:r>
              <a:rPr lang="nb-NO" dirty="0"/>
              <a:t> </a:t>
            </a:r>
            <a:r>
              <a:rPr lang="nb-NO" dirty="0" err="1"/>
              <a:t>errors</a:t>
            </a:r>
            <a:endParaRPr lang="en-GB" dirty="0"/>
          </a:p>
        </p:txBody>
      </p:sp>
      <p:sp>
        <p:nvSpPr>
          <p:cNvPr id="3" name="Plassholder for innhold 2"/>
          <p:cNvSpPr>
            <a:spLocks noGrp="1"/>
          </p:cNvSpPr>
          <p:nvPr>
            <p:ph idx="1"/>
          </p:nvPr>
        </p:nvSpPr>
        <p:spPr/>
        <p:txBody>
          <a:bodyPr/>
          <a:lstStyle/>
          <a:p>
            <a:r>
              <a:rPr lang="en-US" sz="1400" dirty="0"/>
              <a:t>If the data transmission and data format tests are passed successfully, CPRS will perform automated data content validations including validations against ESMA and NFSA reference data. </a:t>
            </a:r>
          </a:p>
          <a:p>
            <a:r>
              <a:rPr lang="en-US" sz="1400" dirty="0"/>
              <a:t>If an error is identified during content validation, the affected records will be rejected. The system will send feedback to the submitting entity on the erroneous records and the reason, or reasons, for rejection. The submitting entity must fix the source of the errors and resubmit the corrected records in a new file. </a:t>
            </a:r>
          </a:p>
          <a:p>
            <a:r>
              <a:rPr lang="en-US" sz="1400" dirty="0"/>
              <a:t>A common reference data set for all MiFID II instruments representing the previous calendar day is compiled by ESMA and published daily by 08:00 CET. As such, if a position related to trading day ‘T’ is also reported on the same day ‘T,’ it shall be validated against the reference data published at 08:00 CET on day ‘T+1’. Additionally the NFSA will maintain internal reference data in order to validate Venue Product Codes. </a:t>
            </a:r>
          </a:p>
          <a:p>
            <a:r>
              <a:rPr lang="en-US" sz="1400" dirty="0"/>
              <a:t>Note that it is only possible for CPRS to undertake content validation when the reference data for the trading day relating to the reported position has been made available (i.e. from 08:00 CET on day ‘T+1’). The record will be considered “held” until reference data is available and the “RCVD” (received) record status code will be reported in the message statistics of the status advice file.</a:t>
            </a:r>
          </a:p>
          <a:p>
            <a:r>
              <a:rPr lang="en-US" sz="1400" dirty="0"/>
              <a:t>Once reference data has been successfully ingested by CPRS, the held records will be processed. A final feedback file will confirm if the record has been accepted or rejected. See – Content Validation Rules for the applicable content validation rules and record-level statuses.</a:t>
            </a:r>
            <a:endParaRPr lang="en-GB" sz="1400" dirty="0"/>
          </a:p>
        </p:txBody>
      </p:sp>
    </p:spTree>
    <p:extLst>
      <p:ext uri="{BB962C8B-B14F-4D97-AF65-F5344CB8AC3E}">
        <p14:creationId xmlns:p14="http://schemas.microsoft.com/office/powerpoint/2010/main" val="263082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err="1"/>
              <a:t>Correcting</a:t>
            </a:r>
            <a:r>
              <a:rPr lang="nb-NO" dirty="0"/>
              <a:t> </a:t>
            </a:r>
            <a:r>
              <a:rPr lang="nb-NO" dirty="0" err="1"/>
              <a:t>accepted</a:t>
            </a:r>
            <a:r>
              <a:rPr lang="nb-NO" dirty="0"/>
              <a:t> </a:t>
            </a:r>
            <a:r>
              <a:rPr lang="nb-NO" dirty="0" err="1"/>
              <a:t>records</a:t>
            </a:r>
            <a:endParaRPr lang="en-GB" dirty="0"/>
          </a:p>
        </p:txBody>
      </p:sp>
      <p:sp>
        <p:nvSpPr>
          <p:cNvPr id="3" name="Plassholder for innhold 2"/>
          <p:cNvSpPr>
            <a:spLocks noGrp="1"/>
          </p:cNvSpPr>
          <p:nvPr>
            <p:ph idx="1"/>
          </p:nvPr>
        </p:nvSpPr>
        <p:spPr/>
        <p:txBody>
          <a:bodyPr/>
          <a:lstStyle/>
          <a:p>
            <a:r>
              <a:rPr lang="en-US" sz="1400" dirty="0"/>
              <a:t>Where a position report is accepted as valid, and the submitting entity later discovers that the submitted information is incorrect, the report should be corrected as soon as possible. CPRS will accept corrections for up to five years after the trading day to which the report relates. </a:t>
            </a:r>
          </a:p>
          <a:p>
            <a:r>
              <a:rPr lang="en-US" sz="1400" dirty="0"/>
              <a:t>The corrective action required will depend on the scenario. Only those corrections that are received and accepted before the deadline for that trading day will be automatically included in the position calculations for that trading day. </a:t>
            </a:r>
          </a:p>
          <a:p>
            <a:r>
              <a:rPr lang="en-US" sz="1400" dirty="0"/>
              <a:t>If the record was submitted in error then the submitting entity should resend the report with a Report Status of CANC in order to cancel the report. </a:t>
            </a:r>
          </a:p>
          <a:p>
            <a:r>
              <a:rPr lang="en-US" sz="1400" dirty="0"/>
              <a:t>If the record needs to be amended and the updates relate to fields that make up the unique key (namely, report reference number, date of the trading day, venue product code, and position holder ID) for a position report, then the entity should resend the report with a Report Status of CANC in order to cancel the report. Provided the cancellation is accepted, the entity can then submit the correct version of the record with a Report Status of NEW. </a:t>
            </a:r>
          </a:p>
          <a:p>
            <a:r>
              <a:rPr lang="en-US" sz="1400" dirty="0"/>
              <a:t>If the record needs to be amended and the amendments do not affect the data that was originally reported in any of the fields that make up the unique key for a position report, then the entity should resend the report with the relevant corrections a Report Status of AMND. There is no upper limit for the number of times that a report can be amended within the five-year timeline.</a:t>
            </a:r>
            <a:endParaRPr lang="en-GB" sz="1400" dirty="0"/>
          </a:p>
        </p:txBody>
      </p:sp>
    </p:spTree>
    <p:extLst>
      <p:ext uri="{BB962C8B-B14F-4D97-AF65-F5344CB8AC3E}">
        <p14:creationId xmlns:p14="http://schemas.microsoft.com/office/powerpoint/2010/main" val="311356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a:t>Feedback files </a:t>
            </a:r>
            <a:r>
              <a:rPr lang="nb-NO" dirty="0" err="1"/>
              <a:t>fields</a:t>
            </a:r>
            <a:endParaRPr lang="en-GB" dirty="0"/>
          </a:p>
        </p:txBody>
      </p:sp>
      <p:sp>
        <p:nvSpPr>
          <p:cNvPr id="3" name="Plassholder for innhold 2"/>
          <p:cNvSpPr>
            <a:spLocks noGrp="1"/>
          </p:cNvSpPr>
          <p:nvPr>
            <p:ph idx="1"/>
          </p:nvPr>
        </p:nvSpPr>
        <p:spPr/>
        <p:txBody>
          <a:bodyPr/>
          <a:lstStyle/>
          <a:p>
            <a:r>
              <a:rPr lang="en-US" sz="1400" dirty="0"/>
              <a:t>The table below describes how the feedback files received by the submitting entity will be constructed. This includes details of the file status statistics showing position counts by status for the submission and the message report identifier. </a:t>
            </a:r>
          </a:p>
          <a:p>
            <a:r>
              <a:rPr lang="en-US" sz="1400" dirty="0"/>
              <a:t>Note that it will be necessary to use the message report identifier attribute [</a:t>
            </a:r>
            <a:r>
              <a:rPr lang="en-US" sz="1400" dirty="0" err="1"/>
              <a:t>MsgRptIdr</a:t>
            </a:r>
            <a:r>
              <a:rPr lang="en-US" sz="1400" dirty="0"/>
              <a:t>] within the status advice [</a:t>
            </a:r>
            <a:r>
              <a:rPr lang="en-US" sz="1400" dirty="0" err="1"/>
              <a:t>StsAdvc</a:t>
            </a:r>
            <a:r>
              <a:rPr lang="en-US" sz="1400" dirty="0"/>
              <a:t>] to determine the original submission file for any position reports that have reported errors.</a:t>
            </a:r>
          </a:p>
          <a:p>
            <a:r>
              <a:rPr lang="en-US" sz="1400" dirty="0"/>
              <a:t>The ‘</a:t>
            </a:r>
            <a:r>
              <a:rPr lang="en-US" sz="1400" dirty="0" err="1"/>
              <a:t>MsgRptIdr</a:t>
            </a:r>
            <a:r>
              <a:rPr lang="en-US" sz="1400" dirty="0"/>
              <a:t>’ attribute of the ‘</a:t>
            </a:r>
            <a:r>
              <a:rPr lang="en-US" sz="1400" dirty="0" err="1"/>
              <a:t>StsAdvc</a:t>
            </a:r>
            <a:r>
              <a:rPr lang="en-US" sz="1400" dirty="0"/>
              <a:t>’ shall identify the submission using the </a:t>
            </a:r>
            <a:r>
              <a:rPr lang="en-US" sz="1400" dirty="0">
                <a:solidFill>
                  <a:srgbClr val="FF0000"/>
                </a:solidFill>
              </a:rPr>
              <a:t>‘</a:t>
            </a:r>
            <a:r>
              <a:rPr lang="en-US" sz="1400" dirty="0" err="1"/>
              <a:t>BizMsgIdr</a:t>
            </a:r>
            <a:r>
              <a:rPr lang="en-US" sz="1400" dirty="0"/>
              <a:t>’ from the original submission file provided by the submitting entity.</a:t>
            </a:r>
          </a:p>
          <a:p>
            <a:pPr lvl="1"/>
            <a:r>
              <a:rPr lang="en-US" sz="1200" dirty="0"/>
              <a:t>The submitting entity should compose the ‘</a:t>
            </a:r>
            <a:r>
              <a:rPr lang="en-US" sz="1200" dirty="0" err="1"/>
              <a:t>BizMsgIdr</a:t>
            </a:r>
            <a:r>
              <a:rPr lang="en-US" sz="1200" dirty="0"/>
              <a:t>’ using file name, components &lt;Sequence No&gt;-&lt;Version&gt;_&lt;Year&gt; from the submission file name (which is defined to uniquely identify the submission to the submitter). </a:t>
            </a:r>
          </a:p>
          <a:p>
            <a:r>
              <a:rPr lang="en-US" sz="1400" dirty="0"/>
              <a:t>For example: ‘</a:t>
            </a:r>
            <a:r>
              <a:rPr lang="en-US" sz="1400" dirty="0" err="1"/>
              <a:t>MsgRptIdr</a:t>
            </a:r>
            <a:r>
              <a:rPr lang="en-US" sz="1400" dirty="0"/>
              <a:t>’ 000234-0_18.</a:t>
            </a:r>
          </a:p>
          <a:p>
            <a:endParaRPr lang="en-GB" sz="1400" dirty="0"/>
          </a:p>
        </p:txBody>
      </p:sp>
    </p:spTree>
    <p:extLst>
      <p:ext uri="{BB962C8B-B14F-4D97-AF65-F5344CB8AC3E}">
        <p14:creationId xmlns:p14="http://schemas.microsoft.com/office/powerpoint/2010/main" val="252138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Feedback files </a:t>
            </a:r>
            <a:r>
              <a:rPr lang="nb-NO" dirty="0" err="1"/>
              <a:t>fields</a:t>
            </a:r>
            <a:r>
              <a:rPr lang="nb-NO" dirty="0"/>
              <a:t> (</a:t>
            </a:r>
            <a:r>
              <a:rPr lang="nb-NO" dirty="0" err="1"/>
              <a:t>continued</a:t>
            </a:r>
            <a:r>
              <a:rPr lang="nb-NO" dirty="0"/>
              <a:t>)</a:t>
            </a:r>
            <a:endParaRPr lang="en-GB"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906227953"/>
              </p:ext>
            </p:extLst>
          </p:nvPr>
        </p:nvGraphicFramePr>
        <p:xfrm>
          <a:off x="416496" y="1147245"/>
          <a:ext cx="9177339" cy="4490720"/>
        </p:xfrm>
        <a:graphic>
          <a:graphicData uri="http://schemas.openxmlformats.org/drawingml/2006/table">
            <a:tbl>
              <a:tblPr firstRow="1" bandRow="1">
                <a:tableStyleId>{5C22544A-7EE6-4342-B048-85BDC9FD1C3A}</a:tableStyleId>
              </a:tblPr>
              <a:tblGrid>
                <a:gridCol w="2231802">
                  <a:extLst>
                    <a:ext uri="{9D8B030D-6E8A-4147-A177-3AD203B41FA5}">
                      <a16:colId xmlns:a16="http://schemas.microsoft.com/office/drawing/2014/main" val="2549305167"/>
                    </a:ext>
                  </a:extLst>
                </a:gridCol>
                <a:gridCol w="3886424">
                  <a:extLst>
                    <a:ext uri="{9D8B030D-6E8A-4147-A177-3AD203B41FA5}">
                      <a16:colId xmlns:a16="http://schemas.microsoft.com/office/drawing/2014/main" val="931266094"/>
                    </a:ext>
                  </a:extLst>
                </a:gridCol>
                <a:gridCol w="3059113">
                  <a:extLst>
                    <a:ext uri="{9D8B030D-6E8A-4147-A177-3AD203B41FA5}">
                      <a16:colId xmlns:a16="http://schemas.microsoft.com/office/drawing/2014/main" val="2003117806"/>
                    </a:ext>
                  </a:extLst>
                </a:gridCol>
              </a:tblGrid>
              <a:tr h="370840">
                <a:tc>
                  <a:txBody>
                    <a:bodyPr/>
                    <a:lstStyle/>
                    <a:p>
                      <a:r>
                        <a:rPr lang="nb-NO" sz="1100" dirty="0"/>
                        <a:t>Field </a:t>
                      </a:r>
                      <a:r>
                        <a:rPr lang="nb-NO" sz="1100" dirty="0" err="1"/>
                        <a:t>name</a:t>
                      </a:r>
                      <a:endParaRPr lang="en-GB" sz="1100" dirty="0"/>
                    </a:p>
                  </a:txBody>
                  <a:tcPr/>
                </a:tc>
                <a:tc>
                  <a:txBody>
                    <a:bodyPr/>
                    <a:lstStyle/>
                    <a:p>
                      <a:r>
                        <a:rPr lang="nb-NO" sz="1100" dirty="0"/>
                        <a:t>Reporting </a:t>
                      </a:r>
                      <a:r>
                        <a:rPr lang="nb-NO" sz="1100" dirty="0" err="1"/>
                        <a:t>instruction</a:t>
                      </a:r>
                      <a:endParaRPr lang="en-GB" sz="1100" dirty="0"/>
                    </a:p>
                  </a:txBody>
                  <a:tcPr/>
                </a:tc>
                <a:tc>
                  <a:txBody>
                    <a:bodyPr/>
                    <a:lstStyle/>
                    <a:p>
                      <a:r>
                        <a:rPr lang="nb-NO" sz="1100" dirty="0" err="1"/>
                        <a:t>XPath</a:t>
                      </a:r>
                      <a:r>
                        <a:rPr lang="nb-NO" sz="1100" dirty="0"/>
                        <a:t> </a:t>
                      </a:r>
                      <a:r>
                        <a:rPr lang="nb-NO" sz="1100" dirty="0" err="1"/>
                        <a:t>BizData</a:t>
                      </a:r>
                      <a:r>
                        <a:rPr lang="nb-NO" sz="1100" dirty="0"/>
                        <a:t>/</a:t>
                      </a:r>
                      <a:r>
                        <a:rPr lang="nb-NO" sz="1100" dirty="0" err="1"/>
                        <a:t>Pyld</a:t>
                      </a:r>
                      <a:r>
                        <a:rPr lang="nb-NO" sz="1100" dirty="0"/>
                        <a:t>/ </a:t>
                      </a:r>
                      <a:r>
                        <a:rPr lang="nb-NO" sz="1100" dirty="0" err="1"/>
                        <a:t>Document</a:t>
                      </a:r>
                      <a:r>
                        <a:rPr lang="nb-NO" sz="1100" dirty="0"/>
                        <a:t>/…</a:t>
                      </a:r>
                      <a:endParaRPr lang="en-GB" sz="1100" dirty="0"/>
                    </a:p>
                  </a:txBody>
                  <a:tcPr/>
                </a:tc>
                <a:extLst>
                  <a:ext uri="{0D108BD9-81ED-4DB2-BD59-A6C34878D82A}">
                    <a16:rowId xmlns:a16="http://schemas.microsoft.com/office/drawing/2014/main" val="1346567111"/>
                  </a:ext>
                </a:extLst>
              </a:tr>
              <a:tr h="370840">
                <a:tc>
                  <a:txBody>
                    <a:bodyPr/>
                    <a:lstStyle/>
                    <a:p>
                      <a:r>
                        <a:rPr lang="nb-NO" sz="900" dirty="0"/>
                        <a:t>Message Status [</a:t>
                      </a:r>
                      <a:r>
                        <a:rPr lang="nb-NO" sz="900" dirty="0" err="1"/>
                        <a:t>Mandatory</a:t>
                      </a:r>
                      <a:r>
                        <a:rPr lang="nb-NO" sz="900" dirty="0"/>
                        <a:t>]</a:t>
                      </a:r>
                      <a:endParaRPr lang="en-GB" sz="900" dirty="0"/>
                    </a:p>
                  </a:txBody>
                  <a:tcPr/>
                </a:tc>
                <a:tc>
                  <a:txBody>
                    <a:bodyPr/>
                    <a:lstStyle/>
                    <a:p>
                      <a:r>
                        <a:rPr lang="en-US" sz="900" dirty="0"/>
                        <a:t>The Message Status details the status of the whole report received from a Submitting Entity. Possible file statuses include:</a:t>
                      </a:r>
                    </a:p>
                    <a:p>
                      <a:r>
                        <a:rPr lang="en-US" sz="900" dirty="0"/>
                        <a:t>• ACPT - File was accepted with no errors </a:t>
                      </a:r>
                    </a:p>
                    <a:p>
                      <a:r>
                        <a:rPr lang="en-US" sz="900" dirty="0"/>
                        <a:t>• CRPT - File is corrupted </a:t>
                      </a:r>
                    </a:p>
                    <a:p>
                      <a:r>
                        <a:rPr lang="en-US" sz="900" dirty="0"/>
                        <a:t>• RJCT - File was rejected due to file errors or because all records were rejected </a:t>
                      </a:r>
                    </a:p>
                    <a:p>
                      <a:r>
                        <a:rPr lang="en-US" sz="900" dirty="0"/>
                        <a:t>• RMDR - Reminder </a:t>
                      </a:r>
                    </a:p>
                    <a:p>
                      <a:r>
                        <a:rPr lang="en-US" sz="900" dirty="0"/>
                        <a:t>• PART - Partially Accepted, in case some record doesn’t pass the Content validations</a:t>
                      </a:r>
                      <a:endParaRPr lang="en-GB" sz="900" dirty="0"/>
                    </a:p>
                  </a:txBody>
                  <a:tcPr/>
                </a:tc>
                <a:tc>
                  <a:txBody>
                    <a:bodyPr/>
                    <a:lstStyle/>
                    <a:p>
                      <a:r>
                        <a:rPr lang="nb-NO" sz="900" dirty="0" err="1"/>
                        <a:t>FinInstrmRptgStsAdvc</a:t>
                      </a:r>
                      <a:r>
                        <a:rPr lang="nb-NO" sz="900" dirty="0"/>
                        <a:t>/ </a:t>
                      </a:r>
                      <a:r>
                        <a:rPr lang="nb-NO" sz="900" dirty="0" err="1"/>
                        <a:t>StsAdvc</a:t>
                      </a:r>
                      <a:r>
                        <a:rPr lang="nb-NO" sz="900" dirty="0"/>
                        <a:t>/</a:t>
                      </a:r>
                      <a:r>
                        <a:rPr lang="nb-NO" sz="900" dirty="0" err="1"/>
                        <a:t>MsgSts</a:t>
                      </a:r>
                      <a:r>
                        <a:rPr lang="nb-NO" sz="900" dirty="0"/>
                        <a:t>/</a:t>
                      </a:r>
                      <a:r>
                        <a:rPr lang="nb-NO" sz="900" dirty="0" err="1"/>
                        <a:t>RptSts</a:t>
                      </a:r>
                      <a:endParaRPr lang="en-GB" sz="900" dirty="0"/>
                    </a:p>
                  </a:txBody>
                  <a:tcPr/>
                </a:tc>
                <a:extLst>
                  <a:ext uri="{0D108BD9-81ED-4DB2-BD59-A6C34878D82A}">
                    <a16:rowId xmlns:a16="http://schemas.microsoft.com/office/drawing/2014/main" val="3916665350"/>
                  </a:ext>
                </a:extLst>
              </a:tr>
              <a:tr h="370840">
                <a:tc>
                  <a:txBody>
                    <a:bodyPr/>
                    <a:lstStyle/>
                    <a:p>
                      <a:r>
                        <a:rPr lang="nb-NO" sz="900" dirty="0" err="1"/>
                        <a:t>Validation</a:t>
                      </a:r>
                      <a:r>
                        <a:rPr lang="nb-NO" sz="900" dirty="0"/>
                        <a:t> </a:t>
                      </a:r>
                      <a:r>
                        <a:rPr lang="nb-NO" sz="900" dirty="0" err="1"/>
                        <a:t>Rule</a:t>
                      </a:r>
                      <a:r>
                        <a:rPr lang="nb-NO" sz="900" dirty="0"/>
                        <a:t> [</a:t>
                      </a:r>
                      <a:r>
                        <a:rPr lang="nb-NO" sz="900" dirty="0" err="1"/>
                        <a:t>Unbounded</a:t>
                      </a:r>
                      <a:r>
                        <a:rPr lang="nb-NO" sz="900" dirty="0"/>
                        <a:t>]</a:t>
                      </a:r>
                      <a:endParaRPr lang="en-GB" sz="900" dirty="0"/>
                    </a:p>
                  </a:txBody>
                  <a:tcPr/>
                </a:tc>
                <a:tc>
                  <a:txBody>
                    <a:bodyPr/>
                    <a:lstStyle/>
                    <a:p>
                      <a:r>
                        <a:rPr lang="en-US" sz="900" dirty="0"/>
                        <a:t>The Validation Rule provides the details of the rule that could not be validated by the system The ID will contain the Error Code field described in the tables from</a:t>
                      </a:r>
                      <a:r>
                        <a:rPr lang="en-US" sz="900" baseline="0" dirty="0"/>
                        <a:t> validations</a:t>
                      </a:r>
                      <a:endParaRPr lang="en-GB" sz="900" dirty="0"/>
                    </a:p>
                  </a:txBody>
                  <a:tcPr/>
                </a:tc>
                <a:tc>
                  <a:txBody>
                    <a:bodyPr/>
                    <a:lstStyle/>
                    <a:p>
                      <a:r>
                        <a:rPr lang="nb-NO" sz="900" dirty="0" err="1"/>
                        <a:t>FinInstrmRptgStsAdvc</a:t>
                      </a:r>
                      <a:r>
                        <a:rPr lang="nb-NO" sz="900" dirty="0"/>
                        <a:t>/ </a:t>
                      </a:r>
                      <a:r>
                        <a:rPr lang="nb-NO" sz="900" dirty="0" err="1"/>
                        <a:t>StsAdvc</a:t>
                      </a:r>
                      <a:r>
                        <a:rPr lang="nb-NO" sz="900" dirty="0"/>
                        <a:t>/</a:t>
                      </a:r>
                      <a:r>
                        <a:rPr lang="nb-NO" sz="900" dirty="0" err="1"/>
                        <a:t>MsgSts</a:t>
                      </a:r>
                      <a:r>
                        <a:rPr lang="nb-NO" sz="900" dirty="0"/>
                        <a:t>/</a:t>
                      </a:r>
                      <a:r>
                        <a:rPr lang="nb-NO" sz="900" dirty="0" err="1"/>
                        <a:t>VldtnRule</a:t>
                      </a:r>
                      <a:endParaRPr lang="en-GB" sz="900" dirty="0"/>
                    </a:p>
                  </a:txBody>
                  <a:tcPr/>
                </a:tc>
                <a:extLst>
                  <a:ext uri="{0D108BD9-81ED-4DB2-BD59-A6C34878D82A}">
                    <a16:rowId xmlns:a16="http://schemas.microsoft.com/office/drawing/2014/main" val="2161606029"/>
                  </a:ext>
                </a:extLst>
              </a:tr>
              <a:tr h="370840">
                <a:tc>
                  <a:txBody>
                    <a:bodyPr/>
                    <a:lstStyle/>
                    <a:p>
                      <a:r>
                        <a:rPr lang="nb-NO" sz="900" dirty="0" err="1"/>
                        <a:t>Record</a:t>
                      </a:r>
                      <a:r>
                        <a:rPr lang="nb-NO" sz="900" dirty="0"/>
                        <a:t> Status [</a:t>
                      </a:r>
                      <a:r>
                        <a:rPr lang="nb-NO" sz="900" dirty="0" err="1"/>
                        <a:t>Unbounded</a:t>
                      </a:r>
                      <a:r>
                        <a:rPr lang="nb-NO" sz="900" dirty="0"/>
                        <a:t>]</a:t>
                      </a:r>
                      <a:endParaRPr lang="en-GB" sz="900" dirty="0"/>
                    </a:p>
                  </a:txBody>
                  <a:tcPr/>
                </a:tc>
                <a:tc>
                  <a:txBody>
                    <a:bodyPr/>
                    <a:lstStyle/>
                    <a:p>
                      <a:r>
                        <a:rPr lang="en-US" sz="900" dirty="0"/>
                        <a:t>The Record Status provides per record status on the submitted report. The same record can be reported multiple times where different elements of the record have an issue.</a:t>
                      </a:r>
                      <a:endParaRPr lang="en-GB" sz="900" dirty="0"/>
                    </a:p>
                  </a:txBody>
                  <a:tcPr/>
                </a:tc>
                <a:tc>
                  <a:txBody>
                    <a:bodyPr/>
                    <a:lstStyle/>
                    <a:p>
                      <a:r>
                        <a:rPr lang="nb-NO" sz="900" dirty="0" err="1"/>
                        <a:t>FinInstrmRptgStsAdvc</a:t>
                      </a:r>
                      <a:r>
                        <a:rPr lang="nb-NO" sz="900" dirty="0"/>
                        <a:t>/ </a:t>
                      </a:r>
                      <a:r>
                        <a:rPr lang="nb-NO" sz="900" dirty="0" err="1"/>
                        <a:t>StsAdvc</a:t>
                      </a:r>
                      <a:r>
                        <a:rPr lang="nb-NO" sz="900" dirty="0"/>
                        <a:t>/</a:t>
                      </a:r>
                      <a:r>
                        <a:rPr lang="nb-NO" sz="900" dirty="0" err="1"/>
                        <a:t>RcrdSts</a:t>
                      </a:r>
                      <a:endParaRPr lang="en-GB" sz="900" dirty="0"/>
                    </a:p>
                  </a:txBody>
                  <a:tcPr/>
                </a:tc>
                <a:extLst>
                  <a:ext uri="{0D108BD9-81ED-4DB2-BD59-A6C34878D82A}">
                    <a16:rowId xmlns:a16="http://schemas.microsoft.com/office/drawing/2014/main" val="1265189642"/>
                  </a:ext>
                </a:extLst>
              </a:tr>
              <a:tr h="370840">
                <a:tc>
                  <a:txBody>
                    <a:bodyPr/>
                    <a:lstStyle/>
                    <a:p>
                      <a:r>
                        <a:rPr lang="nb-NO" sz="900" dirty="0"/>
                        <a:t>Original </a:t>
                      </a:r>
                      <a:r>
                        <a:rPr lang="nb-NO" sz="900" dirty="0" err="1"/>
                        <a:t>Record</a:t>
                      </a:r>
                      <a:r>
                        <a:rPr lang="nb-NO" sz="900" dirty="0"/>
                        <a:t> </a:t>
                      </a:r>
                      <a:r>
                        <a:rPr lang="nb-NO" sz="900" dirty="0" err="1"/>
                        <a:t>Identification</a:t>
                      </a:r>
                      <a:r>
                        <a:rPr lang="nb-NO" sz="900" dirty="0"/>
                        <a:t> [</a:t>
                      </a:r>
                      <a:r>
                        <a:rPr lang="nb-NO" sz="900" dirty="0" err="1"/>
                        <a:t>Mandatory</a:t>
                      </a:r>
                      <a:r>
                        <a:rPr lang="nb-NO" sz="900" dirty="0"/>
                        <a:t>]</a:t>
                      </a:r>
                      <a:endParaRPr lang="en-GB" sz="900" dirty="0"/>
                    </a:p>
                  </a:txBody>
                  <a:tcPr/>
                </a:tc>
                <a:tc>
                  <a:txBody>
                    <a:bodyPr/>
                    <a:lstStyle/>
                    <a:p>
                      <a:r>
                        <a:rPr lang="en-US" sz="900" dirty="0">
                          <a:solidFill>
                            <a:schemeClr val="tx1"/>
                          </a:solidFill>
                        </a:rPr>
                        <a:t>The field describes a unique</a:t>
                      </a:r>
                    </a:p>
                    <a:p>
                      <a:r>
                        <a:rPr lang="en-US" sz="900" dirty="0">
                          <a:solidFill>
                            <a:schemeClr val="tx1"/>
                          </a:solidFill>
                        </a:rPr>
                        <a:t>and unambiguous technical identification of the original data record.</a:t>
                      </a:r>
                    </a:p>
                    <a:p>
                      <a:endParaRPr lang="en-US" sz="900" dirty="0">
                        <a:solidFill>
                          <a:schemeClr val="tx1"/>
                        </a:solidFill>
                      </a:endParaRPr>
                    </a:p>
                    <a:p>
                      <a:r>
                        <a:rPr lang="en-US" sz="900" dirty="0">
                          <a:solidFill>
                            <a:schemeClr val="tx1"/>
                          </a:solidFill>
                        </a:rPr>
                        <a:t>This field will contain the </a:t>
                      </a:r>
                      <a:r>
                        <a:rPr lang="en-US" sz="900" dirty="0" err="1">
                          <a:solidFill>
                            <a:schemeClr val="tx1"/>
                          </a:solidFill>
                        </a:rPr>
                        <a:t>ReportRefNo</a:t>
                      </a:r>
                      <a:r>
                        <a:rPr lang="en-US" sz="900" baseline="0" dirty="0">
                          <a:solidFill>
                            <a:schemeClr val="tx1"/>
                          </a:solidFill>
                        </a:rPr>
                        <a:t> identifier from the original submission file.</a:t>
                      </a:r>
                      <a:endParaRPr lang="en-US" sz="900" dirty="0">
                        <a:solidFill>
                          <a:schemeClr val="tx1"/>
                        </a:solidFill>
                      </a:endParaRPr>
                    </a:p>
                    <a:p>
                      <a:endParaRPr lang="en-GB" sz="900" dirty="0">
                        <a:solidFill>
                          <a:schemeClr val="tx1"/>
                        </a:solidFill>
                      </a:endParaRPr>
                    </a:p>
                  </a:txBody>
                  <a:tcPr/>
                </a:tc>
                <a:tc>
                  <a:txBody>
                    <a:bodyPr/>
                    <a:lstStyle/>
                    <a:p>
                      <a:r>
                        <a:rPr lang="nb-NO" sz="900" dirty="0" err="1"/>
                        <a:t>FinInstrmRptgStsAdvc</a:t>
                      </a:r>
                      <a:r>
                        <a:rPr lang="nb-NO" sz="900" dirty="0"/>
                        <a:t>/ </a:t>
                      </a:r>
                      <a:r>
                        <a:rPr lang="nb-NO" sz="900" dirty="0" err="1"/>
                        <a:t>StsAdvc</a:t>
                      </a:r>
                      <a:r>
                        <a:rPr lang="nb-NO" sz="900" dirty="0"/>
                        <a:t>/</a:t>
                      </a:r>
                      <a:r>
                        <a:rPr lang="nb-NO" sz="900" dirty="0" err="1"/>
                        <a:t>RcrdSts</a:t>
                      </a:r>
                      <a:r>
                        <a:rPr lang="nb-NO" sz="900" dirty="0"/>
                        <a:t>/</a:t>
                      </a:r>
                      <a:r>
                        <a:rPr lang="nb-NO" sz="900" dirty="0" err="1"/>
                        <a:t>OrgnlRcrdId</a:t>
                      </a:r>
                      <a:r>
                        <a:rPr lang="nb-NO" sz="900" dirty="0"/>
                        <a:t> </a:t>
                      </a:r>
                      <a:endParaRPr lang="en-GB" sz="900" dirty="0"/>
                    </a:p>
                  </a:txBody>
                  <a:tcPr/>
                </a:tc>
                <a:extLst>
                  <a:ext uri="{0D108BD9-81ED-4DB2-BD59-A6C34878D82A}">
                    <a16:rowId xmlns:a16="http://schemas.microsoft.com/office/drawing/2014/main" val="1121704850"/>
                  </a:ext>
                </a:extLst>
              </a:tr>
              <a:tr h="370840">
                <a:tc>
                  <a:txBody>
                    <a:bodyPr/>
                    <a:lstStyle/>
                    <a:p>
                      <a:r>
                        <a:rPr lang="nb-NO" sz="900" dirty="0"/>
                        <a:t>Status [</a:t>
                      </a:r>
                      <a:r>
                        <a:rPr lang="nb-NO" sz="900" dirty="0" err="1"/>
                        <a:t>Mandatory</a:t>
                      </a:r>
                      <a:r>
                        <a:rPr lang="nb-NO" sz="900" dirty="0"/>
                        <a:t>]</a:t>
                      </a:r>
                      <a:endParaRPr lang="en-GB" sz="900" dirty="0"/>
                    </a:p>
                  </a:txBody>
                  <a:tcPr/>
                </a:tc>
                <a:tc>
                  <a:txBody>
                    <a:bodyPr/>
                    <a:lstStyle/>
                    <a:p>
                      <a:r>
                        <a:rPr lang="en-US" sz="900" dirty="0"/>
                        <a:t>This field defines the status of the reported record. ACPT Accepted </a:t>
                      </a:r>
                    </a:p>
                    <a:p>
                      <a:r>
                        <a:rPr lang="en-US" sz="900" dirty="0"/>
                        <a:t>RJCT Rejected</a:t>
                      </a:r>
                      <a:endParaRPr lang="en-GB" sz="900" dirty="0"/>
                    </a:p>
                  </a:txBody>
                  <a:tcPr/>
                </a:tc>
                <a:tc>
                  <a:txBody>
                    <a:bodyPr/>
                    <a:lstStyle/>
                    <a:p>
                      <a:r>
                        <a:rPr lang="nb-NO" sz="900" dirty="0" err="1"/>
                        <a:t>FinInstrmRptgStsAdvc</a:t>
                      </a:r>
                      <a:r>
                        <a:rPr lang="nb-NO" sz="900" dirty="0"/>
                        <a:t>/ </a:t>
                      </a:r>
                      <a:r>
                        <a:rPr lang="nb-NO" sz="900" dirty="0" err="1"/>
                        <a:t>StsAdvc</a:t>
                      </a:r>
                      <a:r>
                        <a:rPr lang="nb-NO" sz="900" dirty="0"/>
                        <a:t>/</a:t>
                      </a:r>
                      <a:r>
                        <a:rPr lang="nb-NO" sz="900" dirty="0" err="1"/>
                        <a:t>RcrdSts</a:t>
                      </a:r>
                      <a:r>
                        <a:rPr lang="nb-NO" sz="900" dirty="0"/>
                        <a:t>/Sts</a:t>
                      </a:r>
                      <a:endParaRPr lang="en-GB" sz="900" dirty="0"/>
                    </a:p>
                  </a:txBody>
                  <a:tcPr/>
                </a:tc>
                <a:extLst>
                  <a:ext uri="{0D108BD9-81ED-4DB2-BD59-A6C34878D82A}">
                    <a16:rowId xmlns:a16="http://schemas.microsoft.com/office/drawing/2014/main" val="3036429749"/>
                  </a:ext>
                </a:extLst>
              </a:tr>
              <a:tr h="370840">
                <a:tc>
                  <a:txBody>
                    <a:bodyPr/>
                    <a:lstStyle/>
                    <a:p>
                      <a:r>
                        <a:rPr lang="nb-NO" sz="900" dirty="0" err="1"/>
                        <a:t>Validation</a:t>
                      </a:r>
                      <a:r>
                        <a:rPr lang="nb-NO" sz="900" dirty="0"/>
                        <a:t> </a:t>
                      </a:r>
                      <a:r>
                        <a:rPr lang="nb-NO" sz="900" dirty="0" err="1"/>
                        <a:t>Rule</a:t>
                      </a:r>
                      <a:r>
                        <a:rPr lang="nb-NO" sz="900" dirty="0"/>
                        <a:t> [</a:t>
                      </a:r>
                      <a:r>
                        <a:rPr lang="nb-NO" sz="900" dirty="0" err="1"/>
                        <a:t>Unbounded</a:t>
                      </a:r>
                      <a:r>
                        <a:rPr lang="nb-NO" sz="900" dirty="0"/>
                        <a:t>]</a:t>
                      </a:r>
                      <a:endParaRPr lang="en-GB" sz="900" dirty="0"/>
                    </a:p>
                  </a:txBody>
                  <a:tcPr/>
                </a:tc>
                <a:tc>
                  <a:txBody>
                    <a:bodyPr/>
                    <a:lstStyle/>
                    <a:p>
                      <a:r>
                        <a:rPr lang="en-US" sz="900" dirty="0"/>
                        <a:t>The Validation Rule provides the details of the rule that could not be validated for the record. The ID will contain the Error Code field described in the tables from Annex 3.</a:t>
                      </a:r>
                      <a:endParaRPr lang="en-GB" sz="900" dirty="0"/>
                    </a:p>
                  </a:txBody>
                  <a:tcPr/>
                </a:tc>
                <a:tc>
                  <a:txBody>
                    <a:bodyPr/>
                    <a:lstStyle/>
                    <a:p>
                      <a:r>
                        <a:rPr lang="nb-NO" sz="900" dirty="0" err="1"/>
                        <a:t>FinInstrmRptgStsAdvc</a:t>
                      </a:r>
                      <a:r>
                        <a:rPr lang="nb-NO" sz="900" dirty="0"/>
                        <a:t>/ </a:t>
                      </a:r>
                      <a:r>
                        <a:rPr lang="nb-NO" sz="900" dirty="0" err="1"/>
                        <a:t>StsAdvc</a:t>
                      </a:r>
                      <a:r>
                        <a:rPr lang="nb-NO" sz="900" dirty="0"/>
                        <a:t>/</a:t>
                      </a:r>
                      <a:r>
                        <a:rPr lang="nb-NO" sz="900" dirty="0" err="1"/>
                        <a:t>RcrdSts</a:t>
                      </a:r>
                      <a:r>
                        <a:rPr lang="nb-NO" sz="900" dirty="0"/>
                        <a:t>/</a:t>
                      </a:r>
                      <a:r>
                        <a:rPr lang="nb-NO" sz="900" dirty="0" err="1"/>
                        <a:t>VldtnRule</a:t>
                      </a:r>
                      <a:endParaRPr lang="en-GB" sz="900" dirty="0"/>
                    </a:p>
                  </a:txBody>
                  <a:tcPr/>
                </a:tc>
                <a:extLst>
                  <a:ext uri="{0D108BD9-81ED-4DB2-BD59-A6C34878D82A}">
                    <a16:rowId xmlns:a16="http://schemas.microsoft.com/office/drawing/2014/main" val="3264668898"/>
                  </a:ext>
                </a:extLst>
              </a:tr>
            </a:tbl>
          </a:graphicData>
        </a:graphic>
      </p:graphicFrame>
    </p:spTree>
    <p:extLst>
      <p:ext uri="{BB962C8B-B14F-4D97-AF65-F5344CB8AC3E}">
        <p14:creationId xmlns:p14="http://schemas.microsoft.com/office/powerpoint/2010/main" val="225170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Position</a:t>
            </a:r>
            <a:r>
              <a:rPr lang="nb-NO" dirty="0"/>
              <a:t> report </a:t>
            </a:r>
            <a:r>
              <a:rPr lang="nb-NO" dirty="0" err="1"/>
              <a:t>upload</a:t>
            </a:r>
            <a:r>
              <a:rPr lang="nb-NO" dirty="0"/>
              <a:t> </a:t>
            </a:r>
            <a:r>
              <a:rPr lang="nb-NO" dirty="0" err="1"/>
              <a:t>specifications</a:t>
            </a:r>
            <a:endParaRPr lang="en-GB" dirty="0"/>
          </a:p>
        </p:txBody>
      </p:sp>
      <p:sp>
        <p:nvSpPr>
          <p:cNvPr id="3" name="Plassholder for innhold 2"/>
          <p:cNvSpPr>
            <a:spLocks noGrp="1"/>
          </p:cNvSpPr>
          <p:nvPr>
            <p:ph idx="1"/>
          </p:nvPr>
        </p:nvSpPr>
        <p:spPr>
          <a:xfrm>
            <a:off x="333343" y="1124744"/>
            <a:ext cx="9177338" cy="4525963"/>
          </a:xfrm>
        </p:spPr>
        <p:txBody>
          <a:bodyPr/>
          <a:lstStyle/>
          <a:p>
            <a:r>
              <a:rPr lang="en-US" sz="1400" dirty="0"/>
              <a:t>Overview of the data to be reported:</a:t>
            </a:r>
          </a:p>
          <a:p>
            <a:pPr lvl="1"/>
            <a:r>
              <a:rPr lang="en-US" sz="1400" dirty="0"/>
              <a:t>The following table represents the FCA's template for position reports which is based on the draft implementing technical standards on position reporting (</a:t>
            </a:r>
            <a:r>
              <a:rPr lang="nb-NO" sz="1400" dirty="0"/>
              <a:t>(EC) 2017/1093). </a:t>
            </a:r>
            <a:endParaRPr lang="en-US" sz="1400" dirty="0"/>
          </a:p>
          <a:p>
            <a:pPr marL="457200" lvl="1" indent="0">
              <a:buNone/>
            </a:pPr>
            <a:endParaRPr lang="en-US" dirty="0">
              <a:solidFill>
                <a:srgbClr val="FF0000"/>
              </a:solidFill>
            </a:endParaRPr>
          </a:p>
        </p:txBody>
      </p:sp>
      <p:graphicFrame>
        <p:nvGraphicFramePr>
          <p:cNvPr id="5" name="Tabell 4"/>
          <p:cNvGraphicFramePr>
            <a:graphicFrameLocks noGrp="1"/>
          </p:cNvGraphicFramePr>
          <p:nvPr>
            <p:extLst>
              <p:ext uri="{D42A27DB-BD31-4B8C-83A1-F6EECF244321}">
                <p14:modId xmlns:p14="http://schemas.microsoft.com/office/powerpoint/2010/main" val="3330293023"/>
              </p:ext>
            </p:extLst>
          </p:nvPr>
        </p:nvGraphicFramePr>
        <p:xfrm>
          <a:off x="464312" y="2273402"/>
          <a:ext cx="8856984" cy="3805041"/>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1058536790"/>
                    </a:ext>
                  </a:extLst>
                </a:gridCol>
                <a:gridCol w="2016224">
                  <a:extLst>
                    <a:ext uri="{9D8B030D-6E8A-4147-A177-3AD203B41FA5}">
                      <a16:colId xmlns:a16="http://schemas.microsoft.com/office/drawing/2014/main" val="1321882982"/>
                    </a:ext>
                  </a:extLst>
                </a:gridCol>
                <a:gridCol w="1730659">
                  <a:extLst>
                    <a:ext uri="{9D8B030D-6E8A-4147-A177-3AD203B41FA5}">
                      <a16:colId xmlns:a16="http://schemas.microsoft.com/office/drawing/2014/main" val="847578118"/>
                    </a:ext>
                  </a:extLst>
                </a:gridCol>
                <a:gridCol w="4318013">
                  <a:extLst>
                    <a:ext uri="{9D8B030D-6E8A-4147-A177-3AD203B41FA5}">
                      <a16:colId xmlns:a16="http://schemas.microsoft.com/office/drawing/2014/main" val="386722273"/>
                    </a:ext>
                  </a:extLst>
                </a:gridCol>
              </a:tblGrid>
              <a:tr h="421761">
                <a:tc>
                  <a:txBody>
                    <a:bodyPr/>
                    <a:lstStyle/>
                    <a:p>
                      <a:r>
                        <a:rPr lang="nb-NO" sz="1100" dirty="0"/>
                        <a:t>Field #</a:t>
                      </a:r>
                      <a:endParaRPr lang="en-GB" sz="1100" dirty="0"/>
                    </a:p>
                  </a:txBody>
                  <a:tcPr/>
                </a:tc>
                <a:tc>
                  <a:txBody>
                    <a:bodyPr/>
                    <a:lstStyle/>
                    <a:p>
                      <a:r>
                        <a:rPr lang="nb-NO" sz="1100" dirty="0"/>
                        <a:t>Field </a:t>
                      </a:r>
                      <a:r>
                        <a:rPr lang="nb-NO" sz="1100" dirty="0" err="1"/>
                        <a:t>name</a:t>
                      </a:r>
                      <a:endParaRPr lang="en-GB" sz="1100" dirty="0"/>
                    </a:p>
                  </a:txBody>
                  <a:tcPr/>
                </a:tc>
                <a:tc>
                  <a:txBody>
                    <a:bodyPr/>
                    <a:lstStyle/>
                    <a:p>
                      <a:r>
                        <a:rPr lang="nb-NO" sz="1100" dirty="0"/>
                        <a:t>Field format</a:t>
                      </a:r>
                      <a:endParaRPr lang="en-GB" sz="1100" dirty="0"/>
                    </a:p>
                  </a:txBody>
                  <a:tcPr/>
                </a:tc>
                <a:tc>
                  <a:txBody>
                    <a:bodyPr/>
                    <a:lstStyle/>
                    <a:p>
                      <a:r>
                        <a:rPr lang="nb-NO" sz="1100" dirty="0" err="1"/>
                        <a:t>Details</a:t>
                      </a:r>
                      <a:endParaRPr lang="en-GB" sz="1100" dirty="0"/>
                    </a:p>
                  </a:txBody>
                  <a:tcPr/>
                </a:tc>
                <a:extLst>
                  <a:ext uri="{0D108BD9-81ED-4DB2-BD59-A6C34878D82A}">
                    <a16:rowId xmlns:a16="http://schemas.microsoft.com/office/drawing/2014/main" val="1482694507"/>
                  </a:ext>
                </a:extLst>
              </a:tr>
              <a:tr h="421761">
                <a:tc>
                  <a:txBody>
                    <a:bodyPr/>
                    <a:lstStyle/>
                    <a:p>
                      <a:r>
                        <a:rPr lang="en-GB" sz="900" dirty="0"/>
                        <a:t>1</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RptDt</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Date and time of report submission</a:t>
                      </a:r>
                    </a:p>
                    <a:p>
                      <a:endParaRPr lang="en-GB" sz="900" dirty="0"/>
                    </a:p>
                  </a:txBody>
                  <a:tcPr/>
                </a:tc>
                <a:tc>
                  <a:txBody>
                    <a:bodyPr/>
                    <a:lstStyle/>
                    <a:p>
                      <a:r>
                        <a:rPr lang="nb-NO" sz="900" dirty="0"/>
                        <a:t>{DATE_TIME_FORMAT}</a:t>
                      </a:r>
                      <a:endParaRPr lang="en-GB" sz="900" dirty="0"/>
                    </a:p>
                  </a:txBody>
                  <a:tcPr/>
                </a:tc>
                <a:tc>
                  <a:txBody>
                    <a:bodyPr/>
                    <a:lstStyle/>
                    <a:p>
                      <a:r>
                        <a:rPr lang="en-US" sz="900" dirty="0"/>
                        <a:t>The date and time on which the report is submitted.</a:t>
                      </a:r>
                      <a:endParaRPr lang="en-GB" sz="900" dirty="0"/>
                    </a:p>
                  </a:txBody>
                  <a:tcPr/>
                </a:tc>
                <a:extLst>
                  <a:ext uri="{0D108BD9-81ED-4DB2-BD59-A6C34878D82A}">
                    <a16:rowId xmlns:a16="http://schemas.microsoft.com/office/drawing/2014/main" val="2222358387"/>
                  </a:ext>
                </a:extLst>
              </a:tr>
              <a:tr h="421761">
                <a:tc>
                  <a:txBody>
                    <a:bodyPr/>
                    <a:lstStyle/>
                    <a:p>
                      <a:r>
                        <a:rPr lang="en-GB" sz="900" dirty="0"/>
                        <a:t>2</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ReportRefNo</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a:t>Report </a:t>
                      </a:r>
                      <a:r>
                        <a:rPr lang="nb-NO" sz="900" dirty="0" err="1"/>
                        <a:t>reference</a:t>
                      </a:r>
                      <a:r>
                        <a:rPr lang="nb-NO" sz="900" dirty="0"/>
                        <a:t> </a:t>
                      </a:r>
                      <a:r>
                        <a:rPr lang="nb-NO" sz="900" dirty="0" err="1"/>
                        <a:t>number</a:t>
                      </a:r>
                      <a:endParaRPr lang="nb-NO" sz="900" dirty="0"/>
                    </a:p>
                    <a:p>
                      <a:endParaRPr lang="en-GB" sz="900" dirty="0"/>
                    </a:p>
                  </a:txBody>
                  <a:tcPr/>
                </a:tc>
                <a:tc>
                  <a:txBody>
                    <a:bodyPr/>
                    <a:lstStyle/>
                    <a:p>
                      <a:r>
                        <a:rPr lang="nb-NO" sz="900" dirty="0"/>
                        <a:t>{ALPHANUM-52}</a:t>
                      </a:r>
                      <a:endParaRPr lang="en-GB" sz="900" dirty="0"/>
                    </a:p>
                  </a:txBody>
                  <a:tcPr/>
                </a:tc>
                <a:tc>
                  <a:txBody>
                    <a:bodyPr/>
                    <a:lstStyle/>
                    <a:p>
                      <a:r>
                        <a:rPr lang="en-US" sz="900" dirty="0"/>
                        <a:t>Unique identifier given by the submitter. Field to be populated with the unique identifier given by the submitter unambiguously identifying the report to both submitter and receiving competent authority. </a:t>
                      </a:r>
                    </a:p>
                    <a:p>
                      <a:r>
                        <a:rPr lang="en-US" sz="900" dirty="0"/>
                        <a:t>The NFSA will ensure uniqueness across all submitters by combining this field with others in the report. </a:t>
                      </a:r>
                      <a:endParaRPr lang="en-GB" sz="900" dirty="0"/>
                    </a:p>
                  </a:txBody>
                  <a:tcPr/>
                </a:tc>
                <a:extLst>
                  <a:ext uri="{0D108BD9-81ED-4DB2-BD59-A6C34878D82A}">
                    <a16:rowId xmlns:a16="http://schemas.microsoft.com/office/drawing/2014/main" val="3148468394"/>
                  </a:ext>
                </a:extLst>
              </a:tr>
              <a:tr h="421761">
                <a:tc>
                  <a:txBody>
                    <a:bodyPr/>
                    <a:lstStyle/>
                    <a:p>
                      <a:r>
                        <a:rPr lang="en-GB" sz="900" dirty="0"/>
                        <a:t>3</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BusDt</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Date of the trading day of the reported position</a:t>
                      </a:r>
                      <a:endParaRPr lang="en-GB" sz="900" dirty="0"/>
                    </a:p>
                  </a:txBody>
                  <a:tcPr/>
                </a:tc>
                <a:tc>
                  <a:txBody>
                    <a:bodyPr/>
                    <a:lstStyle/>
                    <a:p>
                      <a:r>
                        <a:rPr lang="nb-NO" sz="900" dirty="0"/>
                        <a:t>{DATEFORMAT}</a:t>
                      </a:r>
                      <a:endParaRPr lang="en-GB" sz="900" dirty="0"/>
                    </a:p>
                  </a:txBody>
                  <a:tcPr/>
                </a:tc>
                <a:tc>
                  <a:txBody>
                    <a:bodyPr/>
                    <a:lstStyle/>
                    <a:p>
                      <a:r>
                        <a:rPr lang="en-US" sz="900" dirty="0"/>
                        <a:t>The date on which the reported position is held at the close of the trading day on the relevant trading venue.</a:t>
                      </a:r>
                      <a:endParaRPr lang="en-GB" sz="900" dirty="0"/>
                    </a:p>
                  </a:txBody>
                  <a:tcPr/>
                </a:tc>
                <a:extLst>
                  <a:ext uri="{0D108BD9-81ED-4DB2-BD59-A6C34878D82A}">
                    <a16:rowId xmlns:a16="http://schemas.microsoft.com/office/drawing/2014/main" val="4170343002"/>
                  </a:ext>
                </a:extLst>
              </a:tr>
              <a:tr h="421761">
                <a:tc>
                  <a:txBody>
                    <a:bodyPr/>
                    <a:lstStyle/>
                    <a:p>
                      <a:r>
                        <a:rPr lang="en-GB" sz="9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FinInstrmRptgTradgComPosRpt</a:t>
                      </a:r>
                      <a:r>
                        <a:rPr lang="nb-NO" sz="900" dirty="0">
                          <a:solidFill>
                            <a:srgbClr val="800000"/>
                          </a:solidFill>
                          <a:latin typeface="Arial" panose="020B0604020202020204" pitchFamily="34" charset="0"/>
                          <a:ea typeface="Calibri" panose="020F0502020204030204" pitchFamily="34" charset="0"/>
                        </a:rPr>
                        <a:t>/CPR/NEWT/ 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FinInstrmRptgTradgComPosRpt</a:t>
                      </a:r>
                      <a:r>
                        <a:rPr lang="nb-NO" sz="900" dirty="0">
                          <a:solidFill>
                            <a:srgbClr val="800000"/>
                          </a:solidFill>
                          <a:latin typeface="Arial" panose="020B0604020202020204" pitchFamily="34" charset="0"/>
                          <a:ea typeface="Calibri" panose="020F0502020204030204" pitchFamily="34" charset="0"/>
                        </a:rPr>
                        <a:t>/CPR/CANC/ or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FinInstrmRptgTradgComPosRpt</a:t>
                      </a:r>
                      <a:r>
                        <a:rPr lang="nb-NO" sz="900" dirty="0">
                          <a:solidFill>
                            <a:srgbClr val="800000"/>
                          </a:solidFill>
                          <a:latin typeface="Arial" panose="020B0604020202020204" pitchFamily="34" charset="0"/>
                          <a:ea typeface="Calibri" panose="020F0502020204030204" pitchFamily="34" charset="0"/>
                        </a:rPr>
                        <a:t>/CPR/AMND/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900" dirty="0"/>
                    </a:p>
                    <a:p>
                      <a:r>
                        <a:rPr lang="nb-NO" sz="900" dirty="0"/>
                        <a:t>Report Status</a:t>
                      </a:r>
                      <a:endParaRPr lang="en-GB" sz="900" dirty="0"/>
                    </a:p>
                  </a:txBody>
                  <a:tcPr/>
                </a:tc>
                <a:tc>
                  <a:txBody>
                    <a:bodyPr/>
                    <a:lstStyle/>
                    <a:p>
                      <a:r>
                        <a:rPr lang="en-US" sz="900" dirty="0"/>
                        <a:t>‘NEWT’ – New</a:t>
                      </a:r>
                    </a:p>
                    <a:p>
                      <a:r>
                        <a:rPr lang="en-US" sz="900" dirty="0"/>
                        <a:t>‘CANC’ – Cancellation ‘AMND’ - Amendment</a:t>
                      </a:r>
                      <a:endParaRPr lang="en-GB" sz="900" dirty="0"/>
                    </a:p>
                  </a:txBody>
                  <a:tcPr/>
                </a:tc>
                <a:tc>
                  <a:txBody>
                    <a:bodyPr/>
                    <a:lstStyle/>
                    <a:p>
                      <a:r>
                        <a:rPr lang="en-US" sz="900" dirty="0"/>
                        <a:t>Indication of whether the report is new, or whether it is a cancellation or amendment of a previously submitted report. </a:t>
                      </a:r>
                    </a:p>
                    <a:p>
                      <a:r>
                        <a:rPr lang="en-US" sz="900" dirty="0"/>
                        <a:t>Where a previously submitted report is cancelled or amended, a report which contains all the details of the original report and using the original Report Reference Number should be sent and the ‘Report status’ should be flagged as ‘CANC’. </a:t>
                      </a:r>
                    </a:p>
                    <a:p>
                      <a:r>
                        <a:rPr lang="en-US" sz="900" dirty="0"/>
                        <a:t>For amendments a new report that contains all the details of the original report and using the original Report Reference Number with all necessary details amended should be sent and the ‘Report status’ should be flagged as ‘AMND’.</a:t>
                      </a:r>
                      <a:endParaRPr lang="en-GB" sz="900" dirty="0"/>
                    </a:p>
                  </a:txBody>
                  <a:tcPr/>
                </a:tc>
                <a:extLst>
                  <a:ext uri="{0D108BD9-81ED-4DB2-BD59-A6C34878D82A}">
                    <a16:rowId xmlns:a16="http://schemas.microsoft.com/office/drawing/2014/main" val="1389168867"/>
                  </a:ext>
                </a:extLst>
              </a:tr>
            </a:tbl>
          </a:graphicData>
        </a:graphic>
      </p:graphicFrame>
    </p:spTree>
    <p:extLst>
      <p:ext uri="{BB962C8B-B14F-4D97-AF65-F5344CB8AC3E}">
        <p14:creationId xmlns:p14="http://schemas.microsoft.com/office/powerpoint/2010/main" val="401659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GB" sz="2400" dirty="0"/>
              <a:t>Introduction</a:t>
            </a:r>
          </a:p>
        </p:txBody>
      </p:sp>
      <p:sp>
        <p:nvSpPr>
          <p:cNvPr id="6" name="Plassholder for innhold 5"/>
          <p:cNvSpPr>
            <a:spLocks noGrp="1"/>
          </p:cNvSpPr>
          <p:nvPr>
            <p:ph idx="1"/>
          </p:nvPr>
        </p:nvSpPr>
        <p:spPr/>
        <p:txBody>
          <a:bodyPr/>
          <a:lstStyle/>
          <a:p>
            <a:r>
              <a:rPr lang="en-US" sz="1400" dirty="0"/>
              <a:t>The</a:t>
            </a:r>
            <a:r>
              <a:rPr lang="en-US" sz="1400" dirty="0">
                <a:solidFill>
                  <a:srgbClr val="FF0000"/>
                </a:solidFill>
              </a:rPr>
              <a:t> </a:t>
            </a:r>
            <a:r>
              <a:rPr lang="nb-NO" sz="1400" dirty="0"/>
              <a:t>FINANCIAL SUPERVISORY AUTHORITY  OF NORWAY </a:t>
            </a:r>
            <a:r>
              <a:rPr lang="en-US" sz="1400" dirty="0"/>
              <a:t>(NFSA) has created this document to provide instructions for entities which will submit commodity derivative position reports to the NFSA for processing. </a:t>
            </a:r>
          </a:p>
          <a:p>
            <a:r>
              <a:rPr lang="en-US" sz="1400" dirty="0"/>
              <a:t>The NFSA Commodity Position Reporting System (CPRS) supports entities’ reporting obligations set out in Article 58(1)(b) and 58(2) MiFID II (Directive 2014/65/EU). The Article 58(1)(a) obligation to make public a weekly report with the aggregate positions held by the different categories of persons for the various commodity derivatives traded on the trading venue (i.e. ‘Commitment of Traders’ reports) will not be facilitated by the CPRS system. </a:t>
            </a:r>
          </a:p>
          <a:p>
            <a:r>
              <a:rPr lang="en-US" sz="1400" dirty="0"/>
              <a:t>MiFID II requires Trading Venues (TV) to report a daily breakdown of the positions held by all persons on that venue in commodity derivatives and emission allowances, or their derivatives, and for investment firms trading in commodity derivatives or emission allowances (or their derivatives) outside a trading venue to report positions traded on TVs as well as their Economically Equivalent OTC (EEOTC) positions, as well as the positions of their clients through to the end-client. This enables an NCA to aggregate positions and determine if a position holder is in breach of a position limit.</a:t>
            </a:r>
            <a:endParaRPr lang="en-GB" sz="1400" dirty="0"/>
          </a:p>
        </p:txBody>
      </p:sp>
      <p:sp>
        <p:nvSpPr>
          <p:cNvPr id="2" name="Plassholder for lysbildenummer 1"/>
          <p:cNvSpPr>
            <a:spLocks noGrp="1"/>
          </p:cNvSpPr>
          <p:nvPr>
            <p:ph type="sldNum" sz="quarter" idx="11"/>
          </p:nvPr>
        </p:nvSpPr>
        <p:spPr/>
        <p:txBody>
          <a:bodyPr/>
          <a:lstStyle/>
          <a:p>
            <a:fld id="{3C11D439-B8EA-495A-9D11-975964FD98FB}" type="slidenum">
              <a:rPr lang="nb-NO" smtClean="0"/>
              <a:pPr/>
              <a:t>2</a:t>
            </a:fld>
            <a:endParaRPr lang="nb-NO"/>
          </a:p>
        </p:txBody>
      </p:sp>
    </p:spTree>
    <p:extLst>
      <p:ext uri="{BB962C8B-B14F-4D97-AF65-F5344CB8AC3E}">
        <p14:creationId xmlns:p14="http://schemas.microsoft.com/office/powerpoint/2010/main" val="192118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Position</a:t>
            </a:r>
            <a:r>
              <a:rPr lang="nb-NO" dirty="0"/>
              <a:t> report </a:t>
            </a:r>
            <a:r>
              <a:rPr lang="nb-NO" dirty="0" err="1"/>
              <a:t>upload</a:t>
            </a:r>
            <a:r>
              <a:rPr lang="nb-NO" dirty="0"/>
              <a:t> </a:t>
            </a:r>
            <a:r>
              <a:rPr lang="nb-NO" dirty="0" err="1"/>
              <a:t>specifications</a:t>
            </a:r>
            <a:r>
              <a:rPr lang="nb-NO" dirty="0"/>
              <a:t> (</a:t>
            </a:r>
            <a:r>
              <a:rPr lang="nb-NO" dirty="0" err="1"/>
              <a:t>Continued</a:t>
            </a:r>
            <a:r>
              <a:rPr lang="nb-NO" dirty="0"/>
              <a:t>)</a:t>
            </a:r>
            <a:endParaRPr lang="en-GB" dirty="0"/>
          </a:p>
        </p:txBody>
      </p:sp>
      <p:graphicFrame>
        <p:nvGraphicFramePr>
          <p:cNvPr id="6" name="Tabell 5"/>
          <p:cNvGraphicFramePr>
            <a:graphicFrameLocks noGrp="1"/>
          </p:cNvGraphicFramePr>
          <p:nvPr>
            <p:extLst>
              <p:ext uri="{D42A27DB-BD31-4B8C-83A1-F6EECF244321}">
                <p14:modId xmlns:p14="http://schemas.microsoft.com/office/powerpoint/2010/main" val="2127008379"/>
              </p:ext>
            </p:extLst>
          </p:nvPr>
        </p:nvGraphicFramePr>
        <p:xfrm>
          <a:off x="464312" y="1124744"/>
          <a:ext cx="9097200" cy="5268081"/>
        </p:xfrm>
        <a:graphic>
          <a:graphicData uri="http://schemas.openxmlformats.org/drawingml/2006/table">
            <a:tbl>
              <a:tblPr firstRow="1" bandRow="1">
                <a:tableStyleId>{5C22544A-7EE6-4342-B048-85BDC9FD1C3A}</a:tableStyleId>
              </a:tblPr>
              <a:tblGrid>
                <a:gridCol w="690497">
                  <a:extLst>
                    <a:ext uri="{9D8B030D-6E8A-4147-A177-3AD203B41FA5}">
                      <a16:colId xmlns:a16="http://schemas.microsoft.com/office/drawing/2014/main" val="1058536790"/>
                    </a:ext>
                  </a:extLst>
                </a:gridCol>
                <a:gridCol w="2440712">
                  <a:extLst>
                    <a:ext uri="{9D8B030D-6E8A-4147-A177-3AD203B41FA5}">
                      <a16:colId xmlns:a16="http://schemas.microsoft.com/office/drawing/2014/main" val="1321882982"/>
                    </a:ext>
                  </a:extLst>
                </a:gridCol>
                <a:gridCol w="1530866">
                  <a:extLst>
                    <a:ext uri="{9D8B030D-6E8A-4147-A177-3AD203B41FA5}">
                      <a16:colId xmlns:a16="http://schemas.microsoft.com/office/drawing/2014/main" val="847578118"/>
                    </a:ext>
                  </a:extLst>
                </a:gridCol>
                <a:gridCol w="4435125">
                  <a:extLst>
                    <a:ext uri="{9D8B030D-6E8A-4147-A177-3AD203B41FA5}">
                      <a16:colId xmlns:a16="http://schemas.microsoft.com/office/drawing/2014/main" val="386722273"/>
                    </a:ext>
                  </a:extLst>
                </a:gridCol>
              </a:tblGrid>
              <a:tr h="421761">
                <a:tc>
                  <a:txBody>
                    <a:bodyPr/>
                    <a:lstStyle/>
                    <a:p>
                      <a:r>
                        <a:rPr lang="nb-NO" sz="1100" dirty="0"/>
                        <a:t>Field #</a:t>
                      </a:r>
                      <a:endParaRPr lang="en-GB" sz="1100" dirty="0"/>
                    </a:p>
                  </a:txBody>
                  <a:tcPr/>
                </a:tc>
                <a:tc>
                  <a:txBody>
                    <a:bodyPr/>
                    <a:lstStyle/>
                    <a:p>
                      <a:r>
                        <a:rPr lang="nb-NO" sz="1100" dirty="0"/>
                        <a:t>Field </a:t>
                      </a:r>
                      <a:r>
                        <a:rPr lang="nb-NO" sz="1100" dirty="0" err="1"/>
                        <a:t>name</a:t>
                      </a:r>
                      <a:endParaRPr lang="en-GB" sz="1100" dirty="0"/>
                    </a:p>
                  </a:txBody>
                  <a:tcPr/>
                </a:tc>
                <a:tc>
                  <a:txBody>
                    <a:bodyPr/>
                    <a:lstStyle/>
                    <a:p>
                      <a:r>
                        <a:rPr lang="nb-NO" sz="1100" dirty="0"/>
                        <a:t>Field format</a:t>
                      </a:r>
                      <a:endParaRPr lang="en-GB" sz="1100" dirty="0"/>
                    </a:p>
                  </a:txBody>
                  <a:tcPr/>
                </a:tc>
                <a:tc>
                  <a:txBody>
                    <a:bodyPr/>
                    <a:lstStyle/>
                    <a:p>
                      <a:r>
                        <a:rPr lang="nb-NO" sz="1100" dirty="0" err="1"/>
                        <a:t>Details</a:t>
                      </a:r>
                      <a:endParaRPr lang="en-GB" sz="1100" dirty="0"/>
                    </a:p>
                  </a:txBody>
                  <a:tcPr/>
                </a:tc>
                <a:extLst>
                  <a:ext uri="{0D108BD9-81ED-4DB2-BD59-A6C34878D82A}">
                    <a16:rowId xmlns:a16="http://schemas.microsoft.com/office/drawing/2014/main" val="1482694507"/>
                  </a:ext>
                </a:extLst>
              </a:tr>
              <a:tr h="421761">
                <a:tc>
                  <a:txBody>
                    <a:bodyPr/>
                    <a:lstStyle/>
                    <a:p>
                      <a:r>
                        <a:rPr lang="en-GB" sz="900" dirty="0"/>
                        <a:t>5</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RptEnty</a:t>
                      </a:r>
                      <a:r>
                        <a:rPr lang="nb-NO" sz="900" dirty="0">
                          <a:solidFill>
                            <a:srgbClr val="800000"/>
                          </a:solidFill>
                          <a:latin typeface="Arial" panose="020B0604020202020204" pitchFamily="34" charset="0"/>
                          <a:ea typeface="Calibri" panose="020F0502020204030204" pitchFamily="34" charset="0"/>
                        </a:rPr>
                        <a:t>/LEI</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value</a:t>
                      </a:r>
                      <a:r>
                        <a:rPr lang="nb-NO" sz="900" dirty="0">
                          <a:solidFill>
                            <a:srgbClr val="800000"/>
                          </a:solidFill>
                          <a:latin typeface="Arial" panose="020B0604020202020204" pitchFamily="34" charset="0"/>
                          <a:ea typeface="Calibri" panose="020F0502020204030204" pitchFamily="34" charset="0"/>
                        </a:rPr>
                        <a:t> per </a:t>
                      </a:r>
                      <a:r>
                        <a:rPr lang="nb-NO" sz="900" dirty="0" err="1">
                          <a:solidFill>
                            <a:srgbClr val="800000"/>
                          </a:solidFill>
                          <a:latin typeface="Arial" panose="020B0604020202020204" pitchFamily="34" charset="0"/>
                          <a:ea typeface="Calibri" panose="020F0502020204030204" pitchFamily="34" charset="0"/>
                        </a:rPr>
                        <a:t>the</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definition</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of</a:t>
                      </a:r>
                      <a:r>
                        <a:rPr lang="nb-NO" sz="900" dirty="0">
                          <a:solidFill>
                            <a:srgbClr val="800000"/>
                          </a:solidFill>
                          <a:latin typeface="Arial" panose="020B0604020202020204" pitchFamily="34" charset="0"/>
                          <a:ea typeface="Calibri" panose="020F0502020204030204" pitchFamily="34" charset="0"/>
                        </a:rPr>
                        <a:t> an LEI)</a:t>
                      </a:r>
                    </a:p>
                    <a:p>
                      <a:endParaRPr lang="nb-NO" sz="900" dirty="0"/>
                    </a:p>
                    <a:p>
                      <a:r>
                        <a:rPr lang="nb-NO" sz="900" dirty="0"/>
                        <a:t>Reporting </a:t>
                      </a:r>
                      <a:r>
                        <a:rPr lang="nb-NO" sz="900" dirty="0" err="1"/>
                        <a:t>entity</a:t>
                      </a:r>
                      <a:r>
                        <a:rPr lang="nb-NO" sz="900" dirty="0"/>
                        <a:t> ID</a:t>
                      </a:r>
                      <a:endParaRPr lang="en-GB" sz="900" dirty="0"/>
                    </a:p>
                  </a:txBody>
                  <a:tcPr/>
                </a:tc>
                <a:tc>
                  <a:txBody>
                    <a:bodyPr/>
                    <a:lstStyle/>
                    <a:p>
                      <a:r>
                        <a:rPr lang="nb-NO" sz="900" dirty="0"/>
                        <a:t>{LEI} Or {NATIONAL_ID}</a:t>
                      </a:r>
                      <a:endParaRPr lang="en-GB" sz="900" dirty="0"/>
                    </a:p>
                  </a:txBody>
                  <a:tcPr/>
                </a:tc>
                <a:tc>
                  <a:txBody>
                    <a:bodyPr/>
                    <a:lstStyle/>
                    <a:p>
                      <a:r>
                        <a:rPr lang="en-US" sz="900" dirty="0"/>
                        <a:t>Identifier of the reporting entity. This may be a trading venue, an investment firm. Legal Entity Identifier code (LEI) for legal entities.</a:t>
                      </a:r>
                      <a:endParaRPr lang="en-GB" sz="900" strike="sngStrike" dirty="0">
                        <a:solidFill>
                          <a:srgbClr val="FF0000"/>
                        </a:solidFill>
                      </a:endParaRPr>
                    </a:p>
                  </a:txBody>
                  <a:tcPr/>
                </a:tc>
                <a:extLst>
                  <a:ext uri="{0D108BD9-81ED-4DB2-BD59-A6C34878D82A}">
                    <a16:rowId xmlns:a16="http://schemas.microsoft.com/office/drawing/2014/main" val="2222358387"/>
                  </a:ext>
                </a:extLst>
              </a:tr>
              <a:tr h="421761">
                <a:tc>
                  <a:txBody>
                    <a:bodyPr/>
                    <a:lstStyle/>
                    <a:p>
                      <a:r>
                        <a:rPr lang="en-GB" sz="900" dirty="0"/>
                        <a:t>6</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PstnHldr</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NationalID</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Othr</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SchmeNm</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Prtry</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values</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can</a:t>
                      </a:r>
                      <a:r>
                        <a:rPr lang="nb-NO" sz="900" dirty="0">
                          <a:solidFill>
                            <a:srgbClr val="800000"/>
                          </a:solidFill>
                          <a:latin typeface="Arial" panose="020B0604020202020204" pitchFamily="34" charset="0"/>
                          <a:ea typeface="Calibri" panose="020F0502020204030204" pitchFamily="34" charset="0"/>
                        </a:rPr>
                        <a:t> be CONCAT or NIDN or CCPT)</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PstnHldr</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NationalID</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Othr</a:t>
                      </a:r>
                      <a:r>
                        <a:rPr lang="nb-NO" sz="900" dirty="0">
                          <a:solidFill>
                            <a:srgbClr val="800000"/>
                          </a:solidFill>
                          <a:latin typeface="Arial" panose="020B0604020202020204" pitchFamily="34" charset="0"/>
                          <a:ea typeface="Calibri" panose="020F0502020204030204" pitchFamily="34" charset="0"/>
                        </a:rPr>
                        <a:t>/Id</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values</a:t>
                      </a:r>
                      <a:r>
                        <a:rPr lang="nb-NO" sz="900" dirty="0">
                          <a:solidFill>
                            <a:srgbClr val="800000"/>
                          </a:solidFill>
                          <a:latin typeface="Arial" panose="020B0604020202020204" pitchFamily="34" charset="0"/>
                          <a:ea typeface="Calibri" panose="020F0502020204030204" pitchFamily="34" charset="0"/>
                        </a:rPr>
                        <a:t> per </a:t>
                      </a:r>
                      <a:r>
                        <a:rPr lang="nb-NO" sz="900" dirty="0" err="1">
                          <a:solidFill>
                            <a:srgbClr val="800000"/>
                          </a:solidFill>
                          <a:latin typeface="Arial" panose="020B0604020202020204" pitchFamily="34" charset="0"/>
                          <a:ea typeface="Calibri" panose="020F0502020204030204" pitchFamily="34" charset="0"/>
                        </a:rPr>
                        <a:t>the</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definition</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of</a:t>
                      </a:r>
                      <a:r>
                        <a:rPr lang="nb-NO" sz="900" dirty="0">
                          <a:solidFill>
                            <a:srgbClr val="800000"/>
                          </a:solidFill>
                          <a:latin typeface="Arial" panose="020B0604020202020204" pitchFamily="34" charset="0"/>
                          <a:ea typeface="Calibri" panose="020F0502020204030204" pitchFamily="34" charset="0"/>
                        </a:rPr>
                        <a:t> CONCAT or NIDN or CCPT) or</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PstnHldr</a:t>
                      </a:r>
                      <a:r>
                        <a:rPr lang="nb-NO" sz="900" dirty="0">
                          <a:solidFill>
                            <a:srgbClr val="800000"/>
                          </a:solidFill>
                          <a:latin typeface="Arial" panose="020B0604020202020204" pitchFamily="34" charset="0"/>
                          <a:ea typeface="Calibri" panose="020F0502020204030204" pitchFamily="34" charset="0"/>
                        </a:rPr>
                        <a:t>/LEI</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value</a:t>
                      </a:r>
                      <a:r>
                        <a:rPr lang="nb-NO" sz="900" dirty="0">
                          <a:solidFill>
                            <a:srgbClr val="800000"/>
                          </a:solidFill>
                          <a:latin typeface="Arial" panose="020B0604020202020204" pitchFamily="34" charset="0"/>
                          <a:ea typeface="Calibri" panose="020F0502020204030204" pitchFamily="34" charset="0"/>
                        </a:rPr>
                        <a:t> per </a:t>
                      </a:r>
                      <a:r>
                        <a:rPr lang="nb-NO" sz="900" dirty="0" err="1">
                          <a:solidFill>
                            <a:srgbClr val="800000"/>
                          </a:solidFill>
                          <a:latin typeface="Arial" panose="020B0604020202020204" pitchFamily="34" charset="0"/>
                          <a:ea typeface="Calibri" panose="020F0502020204030204" pitchFamily="34" charset="0"/>
                        </a:rPr>
                        <a:t>the</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definition</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of</a:t>
                      </a:r>
                      <a:r>
                        <a:rPr lang="nb-NO" sz="900" dirty="0">
                          <a:solidFill>
                            <a:srgbClr val="800000"/>
                          </a:solidFill>
                          <a:latin typeface="Arial" panose="020B0604020202020204" pitchFamily="34" charset="0"/>
                          <a:ea typeface="Calibri" panose="020F0502020204030204" pitchFamily="34" charset="0"/>
                        </a:rPr>
                        <a:t> an LEI)</a:t>
                      </a:r>
                    </a:p>
                    <a:p>
                      <a:endParaRPr lang="nb-NO" sz="900" dirty="0"/>
                    </a:p>
                    <a:p>
                      <a:r>
                        <a:rPr lang="nb-NO" sz="900" dirty="0" err="1"/>
                        <a:t>Position</a:t>
                      </a:r>
                      <a:r>
                        <a:rPr lang="nb-NO" sz="900" dirty="0"/>
                        <a:t> holder ID</a:t>
                      </a:r>
                      <a:endParaRPr lang="en-GB" sz="900" dirty="0"/>
                    </a:p>
                  </a:txBody>
                  <a:tcPr/>
                </a:tc>
                <a:tc>
                  <a:txBody>
                    <a:bodyPr/>
                    <a:lstStyle/>
                    <a:p>
                      <a:r>
                        <a:rPr lang="nb-NO" sz="900" dirty="0"/>
                        <a:t>{LEI} Or {NATIONAL_ID}</a:t>
                      </a:r>
                      <a:endParaRPr lang="en-GB" sz="900" dirty="0"/>
                    </a:p>
                  </a:txBody>
                  <a:tcPr/>
                </a:tc>
                <a:tc>
                  <a:txBody>
                    <a:bodyPr/>
                    <a:lstStyle/>
                    <a:p>
                      <a:r>
                        <a:rPr lang="en-US" sz="900" dirty="0"/>
                        <a:t>Identifier of the position holder. Legal Entity Identifier code for legal entities or NATIONAL_ID for natural persons not having an LEI.</a:t>
                      </a:r>
                    </a:p>
                    <a:p>
                      <a:r>
                        <a:rPr lang="en-US" sz="900" dirty="0"/>
                        <a:t> Note: if the position is held as a proprietary position of the reporting firm, this field will be identical to field “Reporting entity ID” above.</a:t>
                      </a:r>
                      <a:endParaRPr lang="en-GB" sz="900" dirty="0"/>
                    </a:p>
                  </a:txBody>
                  <a:tcPr/>
                </a:tc>
                <a:extLst>
                  <a:ext uri="{0D108BD9-81ED-4DB2-BD59-A6C34878D82A}">
                    <a16:rowId xmlns:a16="http://schemas.microsoft.com/office/drawing/2014/main" val="3148468394"/>
                  </a:ext>
                </a:extLst>
              </a:tr>
              <a:tr h="421761">
                <a:tc>
                  <a:txBody>
                    <a:bodyPr/>
                    <a:lstStyle/>
                    <a:p>
                      <a:r>
                        <a:rPr lang="en-GB" sz="900" dirty="0"/>
                        <a:t>7</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PstinHldrCntctEml</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Email address of position holder</a:t>
                      </a:r>
                      <a:endParaRPr lang="en-GB" sz="900" dirty="0"/>
                    </a:p>
                  </a:txBody>
                  <a:tcPr/>
                </a:tc>
                <a:tc>
                  <a:txBody>
                    <a:bodyPr/>
                    <a:lstStyle/>
                    <a:p>
                      <a:r>
                        <a:rPr lang="nb-NO" sz="900" dirty="0"/>
                        <a:t>{ALPHANUM-256}</a:t>
                      </a:r>
                      <a:endParaRPr lang="en-GB" sz="900" dirty="0"/>
                    </a:p>
                  </a:txBody>
                  <a:tcPr/>
                </a:tc>
                <a:tc>
                  <a:txBody>
                    <a:bodyPr/>
                    <a:lstStyle/>
                    <a:p>
                      <a:r>
                        <a:rPr lang="en-US" sz="900" dirty="0"/>
                        <a:t>Email address for notifications of position related matters. Please provide a business email address</a:t>
                      </a:r>
                      <a:endParaRPr lang="en-GB" sz="900" dirty="0"/>
                    </a:p>
                  </a:txBody>
                  <a:tcPr/>
                </a:tc>
                <a:extLst>
                  <a:ext uri="{0D108BD9-81ED-4DB2-BD59-A6C34878D82A}">
                    <a16:rowId xmlns:a16="http://schemas.microsoft.com/office/drawing/2014/main" val="4170343002"/>
                  </a:ext>
                </a:extLst>
              </a:tr>
              <a:tr h="421761">
                <a:tc>
                  <a:txBody>
                    <a:bodyPr/>
                    <a:lstStyle/>
                    <a:p>
                      <a:r>
                        <a:rPr lang="en-GB" sz="900" dirty="0"/>
                        <a:t>8</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PrntEnt</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NationalID</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Othr</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SchmeNm</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Prtry</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values</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can</a:t>
                      </a:r>
                      <a:r>
                        <a:rPr lang="nb-NO" sz="900" dirty="0">
                          <a:solidFill>
                            <a:srgbClr val="800000"/>
                          </a:solidFill>
                          <a:latin typeface="Arial" panose="020B0604020202020204" pitchFamily="34" charset="0"/>
                          <a:ea typeface="Calibri" panose="020F0502020204030204" pitchFamily="34" charset="0"/>
                        </a:rPr>
                        <a:t> be CONCAT or NIDN or CCPT)</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PrntEnt</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NationalID</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Othr</a:t>
                      </a:r>
                      <a:r>
                        <a:rPr lang="nb-NO" sz="900" dirty="0">
                          <a:solidFill>
                            <a:srgbClr val="800000"/>
                          </a:solidFill>
                          <a:latin typeface="Arial" panose="020B0604020202020204" pitchFamily="34" charset="0"/>
                          <a:ea typeface="Calibri" panose="020F0502020204030204" pitchFamily="34" charset="0"/>
                        </a:rPr>
                        <a:t>/Id</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values</a:t>
                      </a:r>
                      <a:r>
                        <a:rPr lang="nb-NO" sz="900" dirty="0">
                          <a:solidFill>
                            <a:srgbClr val="800000"/>
                          </a:solidFill>
                          <a:latin typeface="Arial" panose="020B0604020202020204" pitchFamily="34" charset="0"/>
                          <a:ea typeface="Calibri" panose="020F0502020204030204" pitchFamily="34" charset="0"/>
                        </a:rPr>
                        <a:t> per </a:t>
                      </a:r>
                      <a:r>
                        <a:rPr lang="nb-NO" sz="900" dirty="0" err="1">
                          <a:solidFill>
                            <a:srgbClr val="800000"/>
                          </a:solidFill>
                          <a:latin typeface="Arial" panose="020B0604020202020204" pitchFamily="34" charset="0"/>
                          <a:ea typeface="Calibri" panose="020F0502020204030204" pitchFamily="34" charset="0"/>
                        </a:rPr>
                        <a:t>the</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definition</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of</a:t>
                      </a:r>
                      <a:r>
                        <a:rPr lang="nb-NO" sz="900" dirty="0">
                          <a:solidFill>
                            <a:srgbClr val="800000"/>
                          </a:solidFill>
                          <a:latin typeface="Arial" panose="020B0604020202020204" pitchFamily="34" charset="0"/>
                          <a:ea typeface="Calibri" panose="020F0502020204030204" pitchFamily="34" charset="0"/>
                        </a:rPr>
                        <a:t> CONCAT or NIDN or CCPT) or</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PrntEnt</a:t>
                      </a:r>
                      <a:r>
                        <a:rPr lang="nb-NO" sz="900" dirty="0">
                          <a:solidFill>
                            <a:srgbClr val="800000"/>
                          </a:solidFill>
                          <a:latin typeface="Arial" panose="020B0604020202020204" pitchFamily="34" charset="0"/>
                          <a:ea typeface="Calibri" panose="020F0502020204030204" pitchFamily="34" charset="0"/>
                        </a:rPr>
                        <a:t>/LEI</a:t>
                      </a: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value</a:t>
                      </a:r>
                      <a:r>
                        <a:rPr lang="nb-NO" sz="900" dirty="0">
                          <a:solidFill>
                            <a:srgbClr val="800000"/>
                          </a:solidFill>
                          <a:latin typeface="Arial" panose="020B0604020202020204" pitchFamily="34" charset="0"/>
                          <a:ea typeface="Calibri" panose="020F0502020204030204" pitchFamily="34" charset="0"/>
                        </a:rPr>
                        <a:t> per </a:t>
                      </a:r>
                      <a:r>
                        <a:rPr lang="nb-NO" sz="900" dirty="0" err="1">
                          <a:solidFill>
                            <a:srgbClr val="800000"/>
                          </a:solidFill>
                          <a:latin typeface="Arial" panose="020B0604020202020204" pitchFamily="34" charset="0"/>
                          <a:ea typeface="Calibri" panose="020F0502020204030204" pitchFamily="34" charset="0"/>
                        </a:rPr>
                        <a:t>the</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definition</a:t>
                      </a:r>
                      <a:r>
                        <a:rPr lang="nb-NO" sz="900" dirty="0">
                          <a:solidFill>
                            <a:srgbClr val="800000"/>
                          </a:solidFill>
                          <a:latin typeface="Arial" panose="020B0604020202020204" pitchFamily="34" charset="0"/>
                          <a:ea typeface="Calibri" panose="020F0502020204030204" pitchFamily="34" charset="0"/>
                        </a:rPr>
                        <a:t> </a:t>
                      </a:r>
                      <a:r>
                        <a:rPr lang="nb-NO" sz="900" dirty="0" err="1">
                          <a:solidFill>
                            <a:srgbClr val="800000"/>
                          </a:solidFill>
                          <a:latin typeface="Arial" panose="020B0604020202020204" pitchFamily="34" charset="0"/>
                          <a:ea typeface="Calibri" panose="020F0502020204030204" pitchFamily="34" charset="0"/>
                        </a:rPr>
                        <a:t>of</a:t>
                      </a:r>
                      <a:r>
                        <a:rPr lang="nb-NO" sz="900" dirty="0">
                          <a:solidFill>
                            <a:srgbClr val="800000"/>
                          </a:solidFill>
                          <a:latin typeface="Arial" panose="020B0604020202020204" pitchFamily="34" charset="0"/>
                          <a:ea typeface="Calibri" panose="020F0502020204030204" pitchFamily="34" charset="0"/>
                        </a:rPr>
                        <a:t> an LEI)</a:t>
                      </a:r>
                    </a:p>
                    <a:p>
                      <a:endParaRPr lang="nb-NO" sz="900" dirty="0"/>
                    </a:p>
                    <a:p>
                      <a:r>
                        <a:rPr lang="nb-NO" sz="900" dirty="0"/>
                        <a:t>Ultimate </a:t>
                      </a:r>
                      <a:r>
                        <a:rPr lang="nb-NO" sz="900" dirty="0" err="1"/>
                        <a:t>parent</a:t>
                      </a:r>
                      <a:r>
                        <a:rPr lang="nb-NO" sz="900" dirty="0"/>
                        <a:t> </a:t>
                      </a:r>
                      <a:r>
                        <a:rPr lang="nb-NO" sz="900" dirty="0" err="1"/>
                        <a:t>entity</a:t>
                      </a:r>
                      <a:r>
                        <a:rPr lang="nb-NO" sz="900" dirty="0"/>
                        <a:t> ID</a:t>
                      </a:r>
                      <a:endParaRPr lang="en-GB" sz="900" dirty="0"/>
                    </a:p>
                  </a:txBody>
                  <a:tcPr/>
                </a:tc>
                <a:tc>
                  <a:txBody>
                    <a:bodyPr/>
                    <a:lstStyle/>
                    <a:p>
                      <a:r>
                        <a:rPr lang="nb-NO" sz="900" dirty="0"/>
                        <a:t>{LEI} Or {NATIONAL_ID}</a:t>
                      </a:r>
                      <a:endParaRPr lang="en-GB" sz="900" dirty="0"/>
                    </a:p>
                  </a:txBody>
                  <a:tcPr/>
                </a:tc>
                <a:tc>
                  <a:txBody>
                    <a:bodyPr/>
                    <a:lstStyle/>
                    <a:p>
                      <a:r>
                        <a:rPr lang="en-US" sz="900" dirty="0"/>
                        <a:t>Identifier of the ultimate parent of the position holder when positions of group entities are aggregated. Legal Entity Identifier code for legal entities or NATIONAL_ID for natural persons not having an LEI.</a:t>
                      </a:r>
                    </a:p>
                    <a:p>
                      <a:r>
                        <a:rPr lang="en-US" sz="900" dirty="0"/>
                        <a:t>This field may be identical to “Reporting Entity ID” or “Position Holder ID” if the ultimate parent holds its own positions or makes its own reports.</a:t>
                      </a:r>
                      <a:endParaRPr lang="en-GB" sz="900" dirty="0"/>
                    </a:p>
                  </a:txBody>
                  <a:tcPr/>
                </a:tc>
                <a:extLst>
                  <a:ext uri="{0D108BD9-81ED-4DB2-BD59-A6C34878D82A}">
                    <a16:rowId xmlns:a16="http://schemas.microsoft.com/office/drawing/2014/main" val="1389168867"/>
                  </a:ext>
                </a:extLst>
              </a:tr>
              <a:tr h="421761">
                <a:tc>
                  <a:txBody>
                    <a:bodyPr/>
                    <a:lstStyle/>
                    <a:p>
                      <a:r>
                        <a:rPr lang="en-GB" sz="900" dirty="0"/>
                        <a:t>9</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ParentPstinHldrCntctEml</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E-mail address of ultimate parent entity</a:t>
                      </a:r>
                      <a:endParaRPr lang="en-GB" sz="900" dirty="0"/>
                    </a:p>
                  </a:txBody>
                  <a:tcPr/>
                </a:tc>
                <a:tc>
                  <a:txBody>
                    <a:bodyPr/>
                    <a:lstStyle/>
                    <a:p>
                      <a:r>
                        <a:rPr lang="nb-NO" sz="900" dirty="0"/>
                        <a:t>{ALPHANUM-256}</a:t>
                      </a:r>
                      <a:endParaRPr lang="en-GB" sz="900" dirty="0"/>
                    </a:p>
                  </a:txBody>
                  <a:tcPr/>
                </a:tc>
                <a:tc>
                  <a:txBody>
                    <a:bodyPr/>
                    <a:lstStyle/>
                    <a:p>
                      <a:r>
                        <a:rPr lang="en-US" sz="900" dirty="0"/>
                        <a:t>Email address for correspondence in relation to aggregated positions. Please provide a business email address. </a:t>
                      </a:r>
                    </a:p>
                    <a:p>
                      <a:r>
                        <a:rPr lang="en-US" sz="900" dirty="0"/>
                        <a:t>In the event that the entity does not have a parent entity, this field should be populated with the same address as provided in Field 7 “Email address of position holder”</a:t>
                      </a:r>
                      <a:endParaRPr lang="en-GB" sz="900" dirty="0"/>
                    </a:p>
                  </a:txBody>
                  <a:tcPr/>
                </a:tc>
                <a:extLst>
                  <a:ext uri="{0D108BD9-81ED-4DB2-BD59-A6C34878D82A}">
                    <a16:rowId xmlns:a16="http://schemas.microsoft.com/office/drawing/2014/main" val="2192812530"/>
                  </a:ext>
                </a:extLst>
              </a:tr>
            </a:tbl>
          </a:graphicData>
        </a:graphic>
      </p:graphicFrame>
    </p:spTree>
    <p:extLst>
      <p:ext uri="{BB962C8B-B14F-4D97-AF65-F5344CB8AC3E}">
        <p14:creationId xmlns:p14="http://schemas.microsoft.com/office/powerpoint/2010/main" val="109589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4312" y="420892"/>
            <a:ext cx="8915400" cy="631844"/>
          </a:xfrm>
        </p:spPr>
        <p:txBody>
          <a:bodyPr/>
          <a:lstStyle/>
          <a:p>
            <a:r>
              <a:rPr lang="nb-NO" dirty="0" err="1"/>
              <a:t>Position</a:t>
            </a:r>
            <a:r>
              <a:rPr lang="nb-NO" dirty="0"/>
              <a:t> report </a:t>
            </a:r>
            <a:r>
              <a:rPr lang="nb-NO" dirty="0" err="1"/>
              <a:t>upload</a:t>
            </a:r>
            <a:r>
              <a:rPr lang="nb-NO" dirty="0"/>
              <a:t> </a:t>
            </a:r>
            <a:r>
              <a:rPr lang="nb-NO" dirty="0" err="1"/>
              <a:t>specifications</a:t>
            </a:r>
            <a:r>
              <a:rPr lang="nb-NO" dirty="0"/>
              <a:t> (</a:t>
            </a:r>
            <a:r>
              <a:rPr lang="nb-NO" dirty="0" err="1"/>
              <a:t>Continued</a:t>
            </a:r>
            <a:r>
              <a:rPr lang="nb-NO" dirty="0"/>
              <a:t>)</a:t>
            </a:r>
            <a:endParaRPr lang="en-GB" dirty="0"/>
          </a:p>
        </p:txBody>
      </p:sp>
      <p:graphicFrame>
        <p:nvGraphicFramePr>
          <p:cNvPr id="5" name="Tabell 4"/>
          <p:cNvGraphicFramePr>
            <a:graphicFrameLocks noGrp="1"/>
          </p:cNvGraphicFramePr>
          <p:nvPr>
            <p:extLst>
              <p:ext uri="{D42A27DB-BD31-4B8C-83A1-F6EECF244321}">
                <p14:modId xmlns:p14="http://schemas.microsoft.com/office/powerpoint/2010/main" val="2533271037"/>
              </p:ext>
            </p:extLst>
          </p:nvPr>
        </p:nvGraphicFramePr>
        <p:xfrm>
          <a:off x="464312" y="1198967"/>
          <a:ext cx="9097200" cy="5135880"/>
        </p:xfrm>
        <a:graphic>
          <a:graphicData uri="http://schemas.openxmlformats.org/drawingml/2006/table">
            <a:tbl>
              <a:tblPr firstRow="1" bandRow="1">
                <a:tableStyleId>{5C22544A-7EE6-4342-B048-85BDC9FD1C3A}</a:tableStyleId>
              </a:tblPr>
              <a:tblGrid>
                <a:gridCol w="616536">
                  <a:extLst>
                    <a:ext uri="{9D8B030D-6E8A-4147-A177-3AD203B41FA5}">
                      <a16:colId xmlns:a16="http://schemas.microsoft.com/office/drawing/2014/main" val="1058536790"/>
                    </a:ext>
                  </a:extLst>
                </a:gridCol>
                <a:gridCol w="1849024">
                  <a:extLst>
                    <a:ext uri="{9D8B030D-6E8A-4147-A177-3AD203B41FA5}">
                      <a16:colId xmlns:a16="http://schemas.microsoft.com/office/drawing/2014/main" val="1321882982"/>
                    </a:ext>
                  </a:extLst>
                </a:gridCol>
                <a:gridCol w="2196515">
                  <a:extLst>
                    <a:ext uri="{9D8B030D-6E8A-4147-A177-3AD203B41FA5}">
                      <a16:colId xmlns:a16="http://schemas.microsoft.com/office/drawing/2014/main" val="847578118"/>
                    </a:ext>
                  </a:extLst>
                </a:gridCol>
                <a:gridCol w="4435125">
                  <a:extLst>
                    <a:ext uri="{9D8B030D-6E8A-4147-A177-3AD203B41FA5}">
                      <a16:colId xmlns:a16="http://schemas.microsoft.com/office/drawing/2014/main" val="386722273"/>
                    </a:ext>
                  </a:extLst>
                </a:gridCol>
              </a:tblGrid>
              <a:tr h="421761">
                <a:tc>
                  <a:txBody>
                    <a:bodyPr/>
                    <a:lstStyle/>
                    <a:p>
                      <a:r>
                        <a:rPr lang="nb-NO" sz="1100" dirty="0"/>
                        <a:t>Field #</a:t>
                      </a:r>
                      <a:endParaRPr lang="en-GB" sz="1100" dirty="0"/>
                    </a:p>
                  </a:txBody>
                  <a:tcPr/>
                </a:tc>
                <a:tc>
                  <a:txBody>
                    <a:bodyPr/>
                    <a:lstStyle/>
                    <a:p>
                      <a:r>
                        <a:rPr lang="nb-NO" sz="1100" dirty="0"/>
                        <a:t>Field </a:t>
                      </a:r>
                      <a:r>
                        <a:rPr lang="nb-NO" sz="1100" dirty="0" err="1"/>
                        <a:t>name</a:t>
                      </a:r>
                      <a:endParaRPr lang="en-GB" sz="1100" dirty="0"/>
                    </a:p>
                  </a:txBody>
                  <a:tcPr/>
                </a:tc>
                <a:tc>
                  <a:txBody>
                    <a:bodyPr/>
                    <a:lstStyle/>
                    <a:p>
                      <a:r>
                        <a:rPr lang="nb-NO" sz="1100" dirty="0"/>
                        <a:t>Field format</a:t>
                      </a:r>
                      <a:endParaRPr lang="en-GB" sz="1100" dirty="0"/>
                    </a:p>
                  </a:txBody>
                  <a:tcPr/>
                </a:tc>
                <a:tc>
                  <a:txBody>
                    <a:bodyPr/>
                    <a:lstStyle/>
                    <a:p>
                      <a:r>
                        <a:rPr lang="nb-NO" sz="1100" dirty="0" err="1"/>
                        <a:t>Details</a:t>
                      </a:r>
                      <a:endParaRPr lang="en-GB" sz="1100" dirty="0"/>
                    </a:p>
                  </a:txBody>
                  <a:tcPr/>
                </a:tc>
                <a:extLst>
                  <a:ext uri="{0D108BD9-81ED-4DB2-BD59-A6C34878D82A}">
                    <a16:rowId xmlns:a16="http://schemas.microsoft.com/office/drawing/2014/main" val="1482694507"/>
                  </a:ext>
                </a:extLst>
              </a:tr>
              <a:tr h="421761">
                <a:tc>
                  <a:txBody>
                    <a:bodyPr/>
                    <a:lstStyle/>
                    <a:p>
                      <a:r>
                        <a:rPr lang="en-GB" sz="900" dirty="0"/>
                        <a:t>10</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PstinHldrIsIdpdtInd</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Parent of collective investment scheme status</a:t>
                      </a:r>
                      <a:endParaRPr lang="en-GB" sz="900" dirty="0"/>
                    </a:p>
                  </a:txBody>
                  <a:tcPr/>
                </a:tc>
                <a:tc>
                  <a:txBody>
                    <a:bodyPr/>
                    <a:lstStyle/>
                    <a:p>
                      <a:r>
                        <a:rPr lang="en-US" sz="900" dirty="0"/>
                        <a:t>TRUE’ - the position holder is a collective investment undertaking that makes independent investment decisions ‘FALSE’ - the position holder is not a collective investment undertaking that makes independent investment decisions</a:t>
                      </a:r>
                      <a:endParaRPr lang="en-GB" sz="900" dirty="0"/>
                    </a:p>
                  </a:txBody>
                  <a:tcPr/>
                </a:tc>
                <a:tc>
                  <a:txBody>
                    <a:bodyPr/>
                    <a:lstStyle/>
                    <a:p>
                      <a:r>
                        <a:rPr lang="en-US" sz="900" dirty="0"/>
                        <a:t>Field to report on whether the position holder is a collective investment undertaking that makes investment decisions independently from its parent as set out by Article 4(2) of </a:t>
                      </a:r>
                      <a:r>
                        <a:rPr lang="nb-NO" sz="900" dirty="0"/>
                        <a:t>(EC) 2017/591</a:t>
                      </a:r>
                      <a:r>
                        <a:rPr lang="en-US" sz="900" dirty="0"/>
                        <a:t>. </a:t>
                      </a:r>
                    </a:p>
                    <a:p>
                      <a:endParaRPr lang="en-US" sz="900" dirty="0"/>
                    </a:p>
                    <a:p>
                      <a:r>
                        <a:rPr lang="en-US" sz="900" dirty="0"/>
                        <a:t>Submitting entities should note that the reference to “collective investment scheme” in the field name for this row of the template, should be interpreted as including “collective investment undertaking”. Collective investment undertakings would comprise entities which are a UCITS as defined in Article 1(2) of Directive 2009/65/EC, or an AIF as defined in Article 4(1)(a) of Directive 2011/61/EU. </a:t>
                      </a:r>
                      <a:endParaRPr lang="en-GB" sz="900" dirty="0"/>
                    </a:p>
                  </a:txBody>
                  <a:tcPr/>
                </a:tc>
                <a:extLst>
                  <a:ext uri="{0D108BD9-81ED-4DB2-BD59-A6C34878D82A}">
                    <a16:rowId xmlns:a16="http://schemas.microsoft.com/office/drawing/2014/main" val="2222358387"/>
                  </a:ext>
                </a:extLst>
              </a:tr>
              <a:tr h="421761">
                <a:tc>
                  <a:txBody>
                    <a:bodyPr/>
                    <a:lstStyle/>
                    <a:p>
                      <a:r>
                        <a:rPr lang="en-GB" sz="900" dirty="0"/>
                        <a:t>11</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/ISIN</a:t>
                      </a:r>
                    </a:p>
                    <a:p>
                      <a:endParaRPr lang="en-GB" sz="900" dirty="0"/>
                    </a:p>
                    <a:p>
                      <a:r>
                        <a:rPr lang="en-GB" sz="900" dirty="0"/>
                        <a:t>I</a:t>
                      </a:r>
                      <a:r>
                        <a:rPr lang="en-US" sz="900" dirty="0" err="1"/>
                        <a:t>dentification</a:t>
                      </a:r>
                      <a:r>
                        <a:rPr lang="en-US" sz="900" dirty="0"/>
                        <a:t> code of contract traded on trading venue</a:t>
                      </a:r>
                      <a:endParaRPr lang="en-GB" sz="900" dirty="0"/>
                    </a:p>
                  </a:txBody>
                  <a:tcPr/>
                </a:tc>
                <a:tc>
                  <a:txBody>
                    <a:bodyPr/>
                    <a:lstStyle/>
                    <a:p>
                      <a:r>
                        <a:rPr lang="nb-NO" sz="900" dirty="0"/>
                        <a:t>{ISIN}</a:t>
                      </a:r>
                      <a:endParaRPr lang="en-GB" sz="900" dirty="0"/>
                    </a:p>
                  </a:txBody>
                  <a:tcPr/>
                </a:tc>
                <a:tc>
                  <a:txBody>
                    <a:bodyPr/>
                    <a:lstStyle/>
                    <a:p>
                      <a:r>
                        <a:rPr lang="en-US" sz="900" dirty="0"/>
                        <a:t>Identifier of the commodity derivative, emission allowance or derivative thereof.</a:t>
                      </a:r>
                    </a:p>
                    <a:p>
                      <a:r>
                        <a:rPr lang="en-US" sz="900" dirty="0"/>
                        <a:t>See field “Trading venue identifier” below for treatment of OTC contracts that are economically equivalent to contracts that are traded on trading venues.</a:t>
                      </a:r>
                      <a:endParaRPr lang="en-GB" sz="900" dirty="0"/>
                    </a:p>
                  </a:txBody>
                  <a:tcPr/>
                </a:tc>
                <a:extLst>
                  <a:ext uri="{0D108BD9-81ED-4DB2-BD59-A6C34878D82A}">
                    <a16:rowId xmlns:a16="http://schemas.microsoft.com/office/drawing/2014/main" val="3148468394"/>
                  </a:ext>
                </a:extLst>
              </a:tr>
              <a:tr h="421761">
                <a:tc>
                  <a:txBody>
                    <a:bodyPr/>
                    <a:lstStyle/>
                    <a:p>
                      <a:r>
                        <a:rPr lang="en-GB" sz="900" dirty="0"/>
                        <a:t>12</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VenProdCde</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err="1"/>
                        <a:t>Venue</a:t>
                      </a:r>
                      <a:r>
                        <a:rPr lang="nb-NO" sz="900" dirty="0"/>
                        <a:t> </a:t>
                      </a:r>
                      <a:r>
                        <a:rPr lang="nb-NO" sz="900" dirty="0" err="1"/>
                        <a:t>product</a:t>
                      </a:r>
                      <a:r>
                        <a:rPr lang="nb-NO" sz="900" dirty="0"/>
                        <a:t> </a:t>
                      </a:r>
                      <a:r>
                        <a:rPr lang="nb-NO" sz="900" dirty="0" err="1"/>
                        <a:t>code</a:t>
                      </a:r>
                      <a:endParaRPr lang="en-GB" sz="900" dirty="0"/>
                    </a:p>
                  </a:txBody>
                  <a:tcPr/>
                </a:tc>
                <a:tc>
                  <a:txBody>
                    <a:bodyPr/>
                    <a:lstStyle/>
                    <a:p>
                      <a:r>
                        <a:rPr lang="nb-NO" sz="900" dirty="0"/>
                        <a:t>{ALPHANUM-12}</a:t>
                      </a:r>
                      <a:endParaRPr lang="en-GB" sz="900" dirty="0"/>
                    </a:p>
                  </a:txBody>
                  <a:tcPr/>
                </a:tc>
                <a:tc>
                  <a:txBody>
                    <a:bodyPr/>
                    <a:lstStyle/>
                    <a:p>
                      <a:r>
                        <a:rPr lang="en-US" sz="900" dirty="0"/>
                        <a:t>Unique and unambiguous alphanumeric identifier used by the trading venue, grouping together contracts with different maturities and strike prices in the same product. </a:t>
                      </a:r>
                      <a:endParaRPr lang="en-GB" sz="900" dirty="0"/>
                    </a:p>
                  </a:txBody>
                  <a:tcPr/>
                </a:tc>
                <a:extLst>
                  <a:ext uri="{0D108BD9-81ED-4DB2-BD59-A6C34878D82A}">
                    <a16:rowId xmlns:a16="http://schemas.microsoft.com/office/drawing/2014/main" val="4170343002"/>
                  </a:ext>
                </a:extLst>
              </a:tr>
              <a:tr h="421761">
                <a:tc>
                  <a:txBody>
                    <a:bodyPr/>
                    <a:lstStyle/>
                    <a:p>
                      <a:r>
                        <a:rPr lang="en-GB" sz="900" dirty="0"/>
                        <a:t>13</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TrdngVenID</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a:t>Trading </a:t>
                      </a:r>
                      <a:r>
                        <a:rPr lang="nb-NO" sz="900" dirty="0" err="1"/>
                        <a:t>venue</a:t>
                      </a:r>
                      <a:r>
                        <a:rPr lang="nb-NO" sz="900" dirty="0"/>
                        <a:t> </a:t>
                      </a:r>
                      <a:r>
                        <a:rPr lang="nb-NO" sz="900" dirty="0" err="1"/>
                        <a:t>identifier</a:t>
                      </a:r>
                      <a:endParaRPr lang="en-GB" sz="900" dirty="0"/>
                    </a:p>
                  </a:txBody>
                  <a:tcPr/>
                </a:tc>
                <a:tc>
                  <a:txBody>
                    <a:bodyPr/>
                    <a:lstStyle/>
                    <a:p>
                      <a:r>
                        <a:rPr lang="nb-NO" sz="900" dirty="0"/>
                        <a:t>{MIC}</a:t>
                      </a:r>
                      <a:endParaRPr lang="en-GB" sz="900" dirty="0"/>
                    </a:p>
                  </a:txBody>
                  <a:tcPr/>
                </a:tc>
                <a:tc>
                  <a:txBody>
                    <a:bodyPr/>
                    <a:lstStyle/>
                    <a:p>
                      <a:r>
                        <a:rPr lang="en-US" sz="900" dirty="0"/>
                        <a:t>Identifier for the trading venue on which the position is held. Field to be populated with the ISO10383 segment MIC. Where the segment MIC does not exist, use the operating MIC. Use MIC code XXXX for off-venue positions reported in economically equivalent OTC contracts. Use MIC code XOFF for listed derivatives traded off-exchange.</a:t>
                      </a:r>
                      <a:endParaRPr lang="en-GB" sz="900" dirty="0"/>
                    </a:p>
                  </a:txBody>
                  <a:tcPr/>
                </a:tc>
                <a:extLst>
                  <a:ext uri="{0D108BD9-81ED-4DB2-BD59-A6C34878D82A}">
                    <a16:rowId xmlns:a16="http://schemas.microsoft.com/office/drawing/2014/main" val="1389168867"/>
                  </a:ext>
                </a:extLst>
              </a:tr>
              <a:tr h="421761">
                <a:tc>
                  <a:txBody>
                    <a:bodyPr/>
                    <a:lstStyle/>
                    <a:p>
                      <a:r>
                        <a:rPr lang="en-GB" sz="900" dirty="0"/>
                        <a:t>14</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PstnTyp</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err="1"/>
                        <a:t>Position</a:t>
                      </a:r>
                      <a:r>
                        <a:rPr lang="nb-NO" sz="900" dirty="0"/>
                        <a:t> type</a:t>
                      </a:r>
                      <a:endParaRPr lang="en-GB" sz="900" dirty="0"/>
                    </a:p>
                  </a:txBody>
                  <a:tcPr/>
                </a:tc>
                <a:tc>
                  <a:txBody>
                    <a:bodyPr/>
                    <a:lstStyle/>
                    <a:p>
                      <a:r>
                        <a:rPr lang="en-US" sz="900" dirty="0"/>
                        <a:t>‘OPTN’ – Options, including separately tradable options on FUTR, SDRV or OTHR types, excluding products where the optionality is only an embedded element. ‘FUTR’ – Futures ‘EMIS – Emission allowances and derivatives thereof ‘SDRV’ – Commodity derivative defined under point (c) of Article 4(1)(44) of Directive 2014/65/EU ‘OTHR’ – any other contract type</a:t>
                      </a:r>
                      <a:endParaRPr lang="en-GB" sz="900" dirty="0"/>
                    </a:p>
                  </a:txBody>
                  <a:tcPr/>
                </a:tc>
                <a:tc>
                  <a:txBody>
                    <a:bodyPr/>
                    <a:lstStyle/>
                    <a:p>
                      <a:r>
                        <a:rPr lang="en-US" sz="900" dirty="0"/>
                        <a:t>Field to report whether the position is in either futures, options, emission allowances, or derivatives thereof, commodity derivatives defined under point (c) of Article 4(1)(44) of Directive 2014/65/ EU (e.g. </a:t>
                      </a:r>
                      <a:r>
                        <a:rPr lang="en-US" sz="900" dirty="0" err="1"/>
                        <a:t>securitised</a:t>
                      </a:r>
                      <a:r>
                        <a:rPr lang="en-US" sz="900" dirty="0"/>
                        <a:t> derivatives) or any other contract type (e.g. a C10 contract of Annex I of the Directive 2014/65/EU).</a:t>
                      </a:r>
                      <a:endParaRPr lang="en-GB" sz="900" dirty="0"/>
                    </a:p>
                  </a:txBody>
                  <a:tcPr/>
                </a:tc>
                <a:extLst>
                  <a:ext uri="{0D108BD9-81ED-4DB2-BD59-A6C34878D82A}">
                    <a16:rowId xmlns:a16="http://schemas.microsoft.com/office/drawing/2014/main" val="2192812530"/>
                  </a:ext>
                </a:extLst>
              </a:tr>
            </a:tbl>
          </a:graphicData>
        </a:graphic>
      </p:graphicFrame>
    </p:spTree>
    <p:extLst>
      <p:ext uri="{BB962C8B-B14F-4D97-AF65-F5344CB8AC3E}">
        <p14:creationId xmlns:p14="http://schemas.microsoft.com/office/powerpoint/2010/main" val="103087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4312" y="404664"/>
            <a:ext cx="8915400" cy="631844"/>
          </a:xfrm>
        </p:spPr>
        <p:txBody>
          <a:bodyPr/>
          <a:lstStyle/>
          <a:p>
            <a:r>
              <a:rPr lang="nb-NO" dirty="0" err="1"/>
              <a:t>Position</a:t>
            </a:r>
            <a:r>
              <a:rPr lang="nb-NO" dirty="0"/>
              <a:t> report </a:t>
            </a:r>
            <a:r>
              <a:rPr lang="nb-NO" dirty="0" err="1"/>
              <a:t>upload</a:t>
            </a:r>
            <a:r>
              <a:rPr lang="nb-NO" dirty="0"/>
              <a:t> </a:t>
            </a:r>
            <a:r>
              <a:rPr lang="nb-NO" dirty="0" err="1"/>
              <a:t>specifications</a:t>
            </a:r>
            <a:r>
              <a:rPr lang="nb-NO" dirty="0"/>
              <a:t> (</a:t>
            </a:r>
            <a:r>
              <a:rPr lang="nb-NO" dirty="0" err="1"/>
              <a:t>Continued</a:t>
            </a:r>
            <a:r>
              <a:rPr lang="nb-NO" dirty="0"/>
              <a:t>)</a:t>
            </a:r>
            <a:endParaRPr lang="en-GB" dirty="0"/>
          </a:p>
        </p:txBody>
      </p:sp>
      <p:graphicFrame>
        <p:nvGraphicFramePr>
          <p:cNvPr id="5" name="Tabell 4"/>
          <p:cNvGraphicFramePr>
            <a:graphicFrameLocks noGrp="1"/>
          </p:cNvGraphicFramePr>
          <p:nvPr>
            <p:extLst>
              <p:ext uri="{D42A27DB-BD31-4B8C-83A1-F6EECF244321}">
                <p14:modId xmlns:p14="http://schemas.microsoft.com/office/powerpoint/2010/main" val="1293082745"/>
              </p:ext>
            </p:extLst>
          </p:nvPr>
        </p:nvGraphicFramePr>
        <p:xfrm>
          <a:off x="464312" y="980728"/>
          <a:ext cx="9097200" cy="5720925"/>
        </p:xfrm>
        <a:graphic>
          <a:graphicData uri="http://schemas.openxmlformats.org/drawingml/2006/table">
            <a:tbl>
              <a:tblPr firstRow="1" bandRow="1">
                <a:tableStyleId>{5C22544A-7EE6-4342-B048-85BDC9FD1C3A}</a:tableStyleId>
              </a:tblPr>
              <a:tblGrid>
                <a:gridCol w="813571">
                  <a:extLst>
                    <a:ext uri="{9D8B030D-6E8A-4147-A177-3AD203B41FA5}">
                      <a16:colId xmlns:a16="http://schemas.microsoft.com/office/drawing/2014/main" val="1058536790"/>
                    </a:ext>
                  </a:extLst>
                </a:gridCol>
                <a:gridCol w="2070907">
                  <a:extLst>
                    <a:ext uri="{9D8B030D-6E8A-4147-A177-3AD203B41FA5}">
                      <a16:colId xmlns:a16="http://schemas.microsoft.com/office/drawing/2014/main" val="1321882982"/>
                    </a:ext>
                  </a:extLst>
                </a:gridCol>
                <a:gridCol w="1777597">
                  <a:extLst>
                    <a:ext uri="{9D8B030D-6E8A-4147-A177-3AD203B41FA5}">
                      <a16:colId xmlns:a16="http://schemas.microsoft.com/office/drawing/2014/main" val="847578118"/>
                    </a:ext>
                  </a:extLst>
                </a:gridCol>
                <a:gridCol w="4435125">
                  <a:extLst>
                    <a:ext uri="{9D8B030D-6E8A-4147-A177-3AD203B41FA5}">
                      <a16:colId xmlns:a16="http://schemas.microsoft.com/office/drawing/2014/main" val="386722273"/>
                    </a:ext>
                  </a:extLst>
                </a:gridCol>
              </a:tblGrid>
              <a:tr h="447872">
                <a:tc>
                  <a:txBody>
                    <a:bodyPr/>
                    <a:lstStyle/>
                    <a:p>
                      <a:r>
                        <a:rPr lang="nb-NO" sz="1100" dirty="0"/>
                        <a:t>Field #</a:t>
                      </a:r>
                      <a:endParaRPr lang="en-GB" sz="1100" dirty="0"/>
                    </a:p>
                  </a:txBody>
                  <a:tcPr/>
                </a:tc>
                <a:tc>
                  <a:txBody>
                    <a:bodyPr/>
                    <a:lstStyle/>
                    <a:p>
                      <a:r>
                        <a:rPr lang="nb-NO" sz="1100" dirty="0"/>
                        <a:t>Field </a:t>
                      </a:r>
                      <a:r>
                        <a:rPr lang="nb-NO" sz="1100" dirty="0" err="1"/>
                        <a:t>name</a:t>
                      </a:r>
                      <a:endParaRPr lang="en-GB" sz="1100" dirty="0"/>
                    </a:p>
                  </a:txBody>
                  <a:tcPr/>
                </a:tc>
                <a:tc>
                  <a:txBody>
                    <a:bodyPr/>
                    <a:lstStyle/>
                    <a:p>
                      <a:r>
                        <a:rPr lang="nb-NO" sz="1100" dirty="0"/>
                        <a:t>Field format</a:t>
                      </a:r>
                      <a:endParaRPr lang="en-GB" sz="1100" dirty="0"/>
                    </a:p>
                  </a:txBody>
                  <a:tcPr/>
                </a:tc>
                <a:tc>
                  <a:txBody>
                    <a:bodyPr/>
                    <a:lstStyle/>
                    <a:p>
                      <a:r>
                        <a:rPr lang="nb-NO" sz="1100" dirty="0" err="1"/>
                        <a:t>Details</a:t>
                      </a:r>
                      <a:endParaRPr lang="en-GB" sz="1100" dirty="0"/>
                    </a:p>
                  </a:txBody>
                  <a:tcPr/>
                </a:tc>
                <a:extLst>
                  <a:ext uri="{0D108BD9-81ED-4DB2-BD59-A6C34878D82A}">
                    <a16:rowId xmlns:a16="http://schemas.microsoft.com/office/drawing/2014/main" val="1482694507"/>
                  </a:ext>
                </a:extLst>
              </a:tr>
              <a:tr h="1553615">
                <a:tc>
                  <a:txBody>
                    <a:bodyPr/>
                    <a:lstStyle/>
                    <a:p>
                      <a:r>
                        <a:rPr lang="en-GB" sz="900" dirty="0"/>
                        <a:t>15</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PstnMtrty</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err="1"/>
                        <a:t>Position</a:t>
                      </a:r>
                      <a:r>
                        <a:rPr lang="nb-NO" sz="900" dirty="0"/>
                        <a:t> </a:t>
                      </a:r>
                      <a:r>
                        <a:rPr lang="nb-NO" sz="900" dirty="0" err="1"/>
                        <a:t>maturity</a:t>
                      </a:r>
                      <a:endParaRPr lang="en-GB" sz="900" dirty="0"/>
                    </a:p>
                  </a:txBody>
                  <a:tcPr/>
                </a:tc>
                <a:tc>
                  <a:txBody>
                    <a:bodyPr/>
                    <a:lstStyle/>
                    <a:p>
                      <a:r>
                        <a:rPr lang="en-US" sz="900" dirty="0"/>
                        <a:t>SPOT: Spot month, including all positions in position types EMIS and SDRV </a:t>
                      </a:r>
                    </a:p>
                    <a:p>
                      <a:endParaRPr lang="en-US" sz="900" dirty="0"/>
                    </a:p>
                    <a:p>
                      <a:r>
                        <a:rPr lang="en-US" sz="900" dirty="0"/>
                        <a:t>OTHR: All other months</a:t>
                      </a:r>
                      <a:endParaRPr lang="en-GB" sz="900" dirty="0"/>
                    </a:p>
                  </a:txBody>
                  <a:tcPr/>
                </a:tc>
                <a:tc>
                  <a:txBody>
                    <a:bodyPr/>
                    <a:lstStyle/>
                    <a:p>
                      <a:r>
                        <a:rPr lang="en-US" sz="900" dirty="0"/>
                        <a:t>Indications of whether the maturity of the contracts comprising the reported position relates to the spot month or to all other months.</a:t>
                      </a:r>
                    </a:p>
                    <a:p>
                      <a:endParaRPr lang="en-US" sz="900" dirty="0"/>
                    </a:p>
                    <a:p>
                      <a:r>
                        <a:rPr lang="en-US" sz="900" dirty="0"/>
                        <a:t>Note: separate reports are required for spot months and all other months. </a:t>
                      </a:r>
                    </a:p>
                    <a:p>
                      <a:endParaRPr lang="en-US" sz="900" dirty="0"/>
                    </a:p>
                    <a:p>
                      <a:r>
                        <a:rPr lang="en-US" sz="900" dirty="0"/>
                        <a:t>RTS 21 Article 2 provides a definition of “spot month contract” as being the commodity derivative contract in relation to a particular underlying commodity whose maturity is the next to expire in accordance with the rules set by the trading venue. Further to this, “other months” contract is defined as any commodity derivative contract that is not a spot month contract</a:t>
                      </a:r>
                      <a:endParaRPr lang="en-GB" sz="900" dirty="0"/>
                    </a:p>
                  </a:txBody>
                  <a:tcPr/>
                </a:tc>
                <a:extLst>
                  <a:ext uri="{0D108BD9-81ED-4DB2-BD59-A6C34878D82A}">
                    <a16:rowId xmlns:a16="http://schemas.microsoft.com/office/drawing/2014/main" val="2222358387"/>
                  </a:ext>
                </a:extLst>
              </a:tr>
              <a:tr h="1844918">
                <a:tc>
                  <a:txBody>
                    <a:bodyPr/>
                    <a:lstStyle/>
                    <a:p>
                      <a:r>
                        <a:rPr lang="en-GB" sz="900" dirty="0"/>
                        <a:t>16</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PstnQty</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err="1"/>
                        <a:t>Position</a:t>
                      </a:r>
                      <a:r>
                        <a:rPr lang="nb-NO" sz="900" dirty="0"/>
                        <a:t> </a:t>
                      </a:r>
                      <a:r>
                        <a:rPr lang="nb-NO" sz="900" dirty="0" err="1"/>
                        <a:t>quantity</a:t>
                      </a:r>
                      <a:endParaRPr lang="en-GB" sz="900" dirty="0"/>
                    </a:p>
                  </a:txBody>
                  <a:tcPr/>
                </a:tc>
                <a:tc>
                  <a:txBody>
                    <a:bodyPr/>
                    <a:lstStyle/>
                    <a:p>
                      <a:r>
                        <a:rPr lang="nb-NO" sz="900" dirty="0">
                          <a:solidFill>
                            <a:srgbClr val="FF0000"/>
                          </a:solidFill>
                        </a:rPr>
                        <a:t>{DECIMAL – 20/5}</a:t>
                      </a:r>
                      <a:endParaRPr lang="en-GB" sz="900" dirty="0">
                        <a:solidFill>
                          <a:srgbClr val="FF0000"/>
                        </a:solidFill>
                      </a:endParaRPr>
                    </a:p>
                  </a:txBody>
                  <a:tcPr/>
                </a:tc>
                <a:tc>
                  <a:txBody>
                    <a:bodyPr/>
                    <a:lstStyle/>
                    <a:p>
                      <a:r>
                        <a:rPr lang="en-US" sz="900" dirty="0"/>
                        <a:t>Field to be populated with the net position quantity held in the commodity derivative, expressed either in lots (when the position limits are expressed in lots) or units of the underlying. </a:t>
                      </a:r>
                    </a:p>
                    <a:p>
                      <a:endParaRPr lang="en-US" sz="900" dirty="0"/>
                    </a:p>
                    <a:p>
                      <a:r>
                        <a:rPr lang="en-US" sz="900" dirty="0"/>
                        <a:t>This field should be populated with a positive number for long positions and a negative number for short positions. If the position is in commodity derivatives defined under point (c) of Article 4(1)(44) of Directive 2015/65/EU (e.g. </a:t>
                      </a:r>
                      <a:r>
                        <a:rPr lang="en-US" sz="900" dirty="0" err="1"/>
                        <a:t>securitised</a:t>
                      </a:r>
                      <a:r>
                        <a:rPr lang="en-US" sz="900" dirty="0"/>
                        <a:t> derivatives) this field shall be populated with the number of units held. </a:t>
                      </a:r>
                    </a:p>
                    <a:p>
                      <a:endParaRPr lang="en-US" sz="900" dirty="0"/>
                    </a:p>
                    <a:p>
                      <a:r>
                        <a:rPr lang="en-US" sz="900" dirty="0"/>
                        <a:t>As indicated in section 2 of this guide, positions for both spot and other months should be reported on a net basis, whereby all long and short positions in the spot month are aggregated together and likewise for the other months as well.</a:t>
                      </a:r>
                      <a:endParaRPr lang="en-GB" sz="900" dirty="0"/>
                    </a:p>
                  </a:txBody>
                  <a:tcPr/>
                </a:tc>
                <a:extLst>
                  <a:ext uri="{0D108BD9-81ED-4DB2-BD59-A6C34878D82A}">
                    <a16:rowId xmlns:a16="http://schemas.microsoft.com/office/drawing/2014/main" val="3148468394"/>
                  </a:ext>
                </a:extLst>
              </a:tr>
              <a:tr h="1407964">
                <a:tc>
                  <a:txBody>
                    <a:bodyPr/>
                    <a:lstStyle/>
                    <a:p>
                      <a:r>
                        <a:rPr lang="en-GB" sz="900" dirty="0"/>
                        <a:t>17</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PstnQtyUoM</a:t>
                      </a:r>
                      <a:endParaRPr lang="nb-NO" sz="900" dirty="0">
                        <a:solidFill>
                          <a:srgbClr val="800000"/>
                        </a:solidFill>
                        <a:latin typeface="Arial" panose="020B0604020202020204" pitchFamily="34" charset="0"/>
                        <a:ea typeface="Calibri" panose="020F0502020204030204" pitchFamily="34" charset="0"/>
                      </a:endParaRPr>
                    </a:p>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PstnQtyUoMDesc</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Notation of the position quantity</a:t>
                      </a:r>
                      <a:endParaRPr lang="en-GB" sz="900" dirty="0"/>
                    </a:p>
                  </a:txBody>
                  <a:tcPr/>
                </a:tc>
                <a:tc>
                  <a:txBody>
                    <a:bodyPr/>
                    <a:lstStyle/>
                    <a:p>
                      <a:r>
                        <a:rPr lang="en-US" sz="900" dirty="0"/>
                        <a:t>LOTS - if the position quantity is expressed in lots {ALPHANUM-25} - a description of the units used if the position quantity is expressed in units of the underlying UNIT - if the position quantity is expressed in units. </a:t>
                      </a:r>
                    </a:p>
                    <a:p>
                      <a:r>
                        <a:rPr lang="en-US" sz="900" dirty="0"/>
                        <a:t>OTHER –</a:t>
                      </a:r>
                      <a:r>
                        <a:rPr lang="en-US" sz="900" baseline="0" dirty="0"/>
                        <a:t> Indicates that the field </a:t>
                      </a:r>
                      <a:r>
                        <a:rPr lang="nb-NO" sz="900" dirty="0">
                          <a:solidFill>
                            <a:srgbClr val="800000"/>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PstnQtyUoMDesc</a:t>
                      </a:r>
                      <a:r>
                        <a:rPr lang="nb-NO" sz="900" dirty="0">
                          <a:solidFill>
                            <a:srgbClr val="800000"/>
                          </a:solidFill>
                          <a:latin typeface="Arial" panose="020B0604020202020204" pitchFamily="34" charset="0"/>
                          <a:ea typeface="Calibri" panose="020F0502020204030204" pitchFamily="34" charset="0"/>
                        </a:rPr>
                        <a:t>&gt; </a:t>
                      </a:r>
                      <a:r>
                        <a:rPr lang="en-US" sz="900" baseline="0" dirty="0"/>
                        <a:t>is populated with the correct notation</a:t>
                      </a:r>
                      <a:endParaRPr lang="en-GB" sz="900" dirty="0"/>
                    </a:p>
                  </a:txBody>
                  <a:tcPr/>
                </a:tc>
                <a:tc>
                  <a:txBody>
                    <a:bodyPr/>
                    <a:lstStyle/>
                    <a:p>
                      <a:r>
                        <a:rPr lang="en-US" sz="900" dirty="0"/>
                        <a:t>Field to be populated with the units used to report the position quantity.</a:t>
                      </a:r>
                    </a:p>
                    <a:p>
                      <a:endParaRPr lang="en-GB" sz="900" dirty="0"/>
                    </a:p>
                  </a:txBody>
                  <a:tcPr/>
                </a:tc>
                <a:extLst>
                  <a:ext uri="{0D108BD9-81ED-4DB2-BD59-A6C34878D82A}">
                    <a16:rowId xmlns:a16="http://schemas.microsoft.com/office/drawing/2014/main" val="4170343002"/>
                  </a:ext>
                </a:extLst>
              </a:tr>
            </a:tbl>
          </a:graphicData>
        </a:graphic>
      </p:graphicFrame>
    </p:spTree>
    <p:extLst>
      <p:ext uri="{BB962C8B-B14F-4D97-AF65-F5344CB8AC3E}">
        <p14:creationId xmlns:p14="http://schemas.microsoft.com/office/powerpoint/2010/main" val="93446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Position</a:t>
            </a:r>
            <a:r>
              <a:rPr lang="nb-NO" dirty="0"/>
              <a:t> report </a:t>
            </a:r>
            <a:r>
              <a:rPr lang="nb-NO" dirty="0" err="1"/>
              <a:t>upload</a:t>
            </a:r>
            <a:r>
              <a:rPr lang="nb-NO" dirty="0"/>
              <a:t> </a:t>
            </a:r>
            <a:r>
              <a:rPr lang="nb-NO" dirty="0" err="1"/>
              <a:t>specifications</a:t>
            </a:r>
            <a:r>
              <a:rPr lang="nb-NO" dirty="0"/>
              <a:t> (</a:t>
            </a:r>
            <a:r>
              <a:rPr lang="nb-NO" dirty="0" err="1"/>
              <a:t>Continued</a:t>
            </a:r>
            <a:r>
              <a:rPr lang="nb-NO" dirty="0"/>
              <a:t>)</a:t>
            </a:r>
            <a:endParaRPr lang="en-GB" dirty="0"/>
          </a:p>
        </p:txBody>
      </p:sp>
      <p:graphicFrame>
        <p:nvGraphicFramePr>
          <p:cNvPr id="5" name="Tabell 4"/>
          <p:cNvGraphicFramePr>
            <a:graphicFrameLocks noGrp="1"/>
          </p:cNvGraphicFramePr>
          <p:nvPr>
            <p:extLst>
              <p:ext uri="{D42A27DB-BD31-4B8C-83A1-F6EECF244321}">
                <p14:modId xmlns:p14="http://schemas.microsoft.com/office/powerpoint/2010/main" val="1792668572"/>
              </p:ext>
            </p:extLst>
          </p:nvPr>
        </p:nvGraphicFramePr>
        <p:xfrm>
          <a:off x="464312" y="1198967"/>
          <a:ext cx="8856984" cy="5084845"/>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1058536790"/>
                    </a:ext>
                  </a:extLst>
                </a:gridCol>
                <a:gridCol w="2016224">
                  <a:extLst>
                    <a:ext uri="{9D8B030D-6E8A-4147-A177-3AD203B41FA5}">
                      <a16:colId xmlns:a16="http://schemas.microsoft.com/office/drawing/2014/main" val="1321882982"/>
                    </a:ext>
                  </a:extLst>
                </a:gridCol>
                <a:gridCol w="1730659">
                  <a:extLst>
                    <a:ext uri="{9D8B030D-6E8A-4147-A177-3AD203B41FA5}">
                      <a16:colId xmlns:a16="http://schemas.microsoft.com/office/drawing/2014/main" val="847578118"/>
                    </a:ext>
                  </a:extLst>
                </a:gridCol>
                <a:gridCol w="4318013">
                  <a:extLst>
                    <a:ext uri="{9D8B030D-6E8A-4147-A177-3AD203B41FA5}">
                      <a16:colId xmlns:a16="http://schemas.microsoft.com/office/drawing/2014/main" val="386722273"/>
                    </a:ext>
                  </a:extLst>
                </a:gridCol>
              </a:tblGrid>
              <a:tr h="421405">
                <a:tc>
                  <a:txBody>
                    <a:bodyPr/>
                    <a:lstStyle/>
                    <a:p>
                      <a:r>
                        <a:rPr lang="nb-NO" sz="1100" dirty="0"/>
                        <a:t>Field #</a:t>
                      </a:r>
                      <a:endParaRPr lang="en-GB" sz="1100" dirty="0"/>
                    </a:p>
                  </a:txBody>
                  <a:tcPr/>
                </a:tc>
                <a:tc>
                  <a:txBody>
                    <a:bodyPr/>
                    <a:lstStyle/>
                    <a:p>
                      <a:r>
                        <a:rPr lang="nb-NO" sz="1100" dirty="0"/>
                        <a:t>Field </a:t>
                      </a:r>
                      <a:r>
                        <a:rPr lang="nb-NO" sz="1100" dirty="0" err="1"/>
                        <a:t>name</a:t>
                      </a:r>
                      <a:endParaRPr lang="en-GB" sz="1100" dirty="0"/>
                    </a:p>
                  </a:txBody>
                  <a:tcPr/>
                </a:tc>
                <a:tc>
                  <a:txBody>
                    <a:bodyPr/>
                    <a:lstStyle/>
                    <a:p>
                      <a:r>
                        <a:rPr lang="nb-NO" sz="1100" dirty="0"/>
                        <a:t>Field format</a:t>
                      </a:r>
                      <a:endParaRPr lang="en-GB" sz="1100" dirty="0"/>
                    </a:p>
                  </a:txBody>
                  <a:tcPr/>
                </a:tc>
                <a:tc>
                  <a:txBody>
                    <a:bodyPr/>
                    <a:lstStyle/>
                    <a:p>
                      <a:r>
                        <a:rPr lang="nb-NO" sz="1100" dirty="0" err="1"/>
                        <a:t>Details</a:t>
                      </a:r>
                      <a:endParaRPr lang="en-GB" sz="1100" dirty="0"/>
                    </a:p>
                  </a:txBody>
                  <a:tcPr/>
                </a:tc>
                <a:extLst>
                  <a:ext uri="{0D108BD9-81ED-4DB2-BD59-A6C34878D82A}">
                    <a16:rowId xmlns:a16="http://schemas.microsoft.com/office/drawing/2014/main" val="1482694507"/>
                  </a:ext>
                </a:extLst>
              </a:tr>
              <a:tr h="2832245">
                <a:tc>
                  <a:txBody>
                    <a:bodyPr/>
                    <a:lstStyle/>
                    <a:p>
                      <a:r>
                        <a:rPr lang="en-GB" sz="900" dirty="0"/>
                        <a:t>18</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DeltaPstnQty</a:t>
                      </a:r>
                      <a:endParaRPr lang="nb-NO" sz="900" dirty="0">
                        <a:solidFill>
                          <a:srgbClr val="800000"/>
                        </a:solidFill>
                        <a:latin typeface="Arial" panose="020B0604020202020204" pitchFamily="34" charset="0"/>
                        <a:ea typeface="Calibri" panose="020F0502020204030204" pitchFamily="34" charset="0"/>
                      </a:endParaRPr>
                    </a:p>
                    <a:p>
                      <a:endParaRPr lang="nb-NO" sz="900" dirty="0"/>
                    </a:p>
                    <a:p>
                      <a:r>
                        <a:rPr lang="nb-NO" sz="900" dirty="0"/>
                        <a:t>Delta </a:t>
                      </a:r>
                      <a:r>
                        <a:rPr lang="nb-NO" sz="900" dirty="0" err="1"/>
                        <a:t>equivalent</a:t>
                      </a:r>
                      <a:r>
                        <a:rPr lang="nb-NO" sz="900" dirty="0"/>
                        <a:t> </a:t>
                      </a:r>
                      <a:r>
                        <a:rPr lang="nb-NO" sz="900" dirty="0" err="1"/>
                        <a:t>position</a:t>
                      </a:r>
                      <a:r>
                        <a:rPr lang="nb-NO" sz="900" dirty="0"/>
                        <a:t> </a:t>
                      </a:r>
                      <a:r>
                        <a:rPr lang="nb-NO" sz="900" dirty="0" err="1"/>
                        <a:t>quantity</a:t>
                      </a:r>
                      <a:endParaRPr lang="en-GB" sz="900" dirty="0"/>
                    </a:p>
                  </a:txBody>
                  <a:tcPr/>
                </a:tc>
                <a:tc>
                  <a:txBody>
                    <a:bodyPr/>
                    <a:lstStyle/>
                    <a:p>
                      <a:r>
                        <a:rPr lang="nb-NO" sz="900" dirty="0">
                          <a:solidFill>
                            <a:srgbClr val="FF0000"/>
                          </a:solidFill>
                        </a:rPr>
                        <a:t>{DECIMAL-20/5}</a:t>
                      </a:r>
                      <a:endParaRPr lang="en-GB" sz="900" dirty="0">
                        <a:solidFill>
                          <a:srgbClr val="FF0000"/>
                        </a:solidFill>
                      </a:endParaRPr>
                    </a:p>
                  </a:txBody>
                  <a:tcPr/>
                </a:tc>
                <a:tc>
                  <a:txBody>
                    <a:bodyPr/>
                    <a:lstStyle/>
                    <a:p>
                      <a:r>
                        <a:rPr lang="en-US" sz="900" dirty="0"/>
                        <a:t>If the Position Type is OPTN or an option on EMIS then this field shall contain the delta equivalent quantity of the position reported in the Position Quantity field. </a:t>
                      </a:r>
                    </a:p>
                    <a:p>
                      <a:endParaRPr lang="en-US" sz="900" dirty="0"/>
                    </a:p>
                    <a:p>
                      <a:r>
                        <a:rPr lang="en-US" sz="900" dirty="0"/>
                        <a:t>This field should be populated with a positive number for long calls and short puts, and a negative number for long puts and short calls. Option positions should be converted into positions in their respective future contracts positions on the basis of the current delta to arrive at a delta equivalent futures position.</a:t>
                      </a:r>
                    </a:p>
                    <a:p>
                      <a:endParaRPr lang="en-US" sz="900" dirty="0"/>
                    </a:p>
                    <a:p>
                      <a:r>
                        <a:rPr lang="en-US" sz="900" dirty="0"/>
                        <a:t>Long delta equivalent positions on calls and short delta equivalent positions on puts should be added to long positions on futures. Short delta equivalent positions on calls and long delta equivalent positions on puts should be added to short positions on futures. </a:t>
                      </a:r>
                    </a:p>
                    <a:p>
                      <a:endParaRPr lang="en-US" sz="900" dirty="0"/>
                    </a:p>
                    <a:p>
                      <a:r>
                        <a:rPr lang="en-US" sz="900" dirty="0"/>
                        <a:t>If available, position holders should use the delta value published by the trading venue or the CCP to report their positions in options. In the absence of a published delta value, position holders may use their own calculation.</a:t>
                      </a:r>
                    </a:p>
                    <a:p>
                      <a:endParaRPr lang="en-US" sz="900" dirty="0"/>
                    </a:p>
                    <a:p>
                      <a:r>
                        <a:rPr lang="en-US" sz="900" dirty="0"/>
                        <a:t>Position holders should be able to demonstrate, on demand, to the National Competent Authority responsible for the application of the position limit that their calculations correctly reflect the value of the option.</a:t>
                      </a:r>
                      <a:endParaRPr lang="en-GB" sz="900" dirty="0"/>
                    </a:p>
                  </a:txBody>
                  <a:tcPr/>
                </a:tc>
                <a:extLst>
                  <a:ext uri="{0D108BD9-81ED-4DB2-BD59-A6C34878D82A}">
                    <a16:rowId xmlns:a16="http://schemas.microsoft.com/office/drawing/2014/main" val="2222358387"/>
                  </a:ext>
                </a:extLst>
              </a:tr>
              <a:tr h="776583">
                <a:tc>
                  <a:txBody>
                    <a:bodyPr/>
                    <a:lstStyle/>
                    <a:p>
                      <a:r>
                        <a:rPr lang="en-GB" sz="900" dirty="0"/>
                        <a:t>19</a:t>
                      </a:r>
                    </a:p>
                  </a:txBody>
                  <a:tcPr/>
                </a:tc>
                <a:tc>
                  <a:txBody>
                    <a:bodyPr/>
                    <a:lstStyle/>
                    <a:p>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800000"/>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RiskRdcInd</a:t>
                      </a:r>
                      <a:endParaRPr lang="nb-NO" sz="900" dirty="0">
                        <a:solidFill>
                          <a:srgbClr val="800000"/>
                        </a:solidFill>
                        <a:latin typeface="Arial" panose="020B0604020202020204" pitchFamily="34" charset="0"/>
                        <a:ea typeface="Calibri" panose="020F0502020204030204" pitchFamily="34" charset="0"/>
                      </a:endParaRPr>
                    </a:p>
                    <a:p>
                      <a:endParaRPr lang="en-US" sz="900" dirty="0"/>
                    </a:p>
                    <a:p>
                      <a:r>
                        <a:rPr lang="en-US" sz="900" dirty="0"/>
                        <a:t>Indicator of whether the position is risk reducing in relation to commercial activity</a:t>
                      </a:r>
                      <a:endParaRPr lang="en-GB" sz="900" dirty="0"/>
                    </a:p>
                  </a:txBody>
                  <a:tcPr/>
                </a:tc>
                <a:tc>
                  <a:txBody>
                    <a:bodyPr/>
                    <a:lstStyle/>
                    <a:p>
                      <a:r>
                        <a:rPr lang="en-US" sz="900" dirty="0"/>
                        <a:t>‘TRUE’ – the position is risk reducing ‘FALSE’ – the position is not risk reducing</a:t>
                      </a:r>
                      <a:endParaRPr lang="en-GB" sz="900" dirty="0"/>
                    </a:p>
                  </a:txBody>
                  <a:tcPr/>
                </a:tc>
                <a:tc>
                  <a:txBody>
                    <a:bodyPr/>
                    <a:lstStyle/>
                    <a:p>
                      <a:r>
                        <a:rPr lang="en-US" sz="900" dirty="0"/>
                        <a:t>Field to report whether the position is risk reducing in accordance with Article 7 of RTS 21.</a:t>
                      </a:r>
                      <a:endParaRPr lang="en-GB" sz="900" dirty="0"/>
                    </a:p>
                  </a:txBody>
                  <a:tcPr/>
                </a:tc>
                <a:extLst>
                  <a:ext uri="{0D108BD9-81ED-4DB2-BD59-A6C34878D82A}">
                    <a16:rowId xmlns:a16="http://schemas.microsoft.com/office/drawing/2014/main" val="3148468394"/>
                  </a:ext>
                </a:extLst>
              </a:tr>
              <a:tr h="776583">
                <a:tc>
                  <a:txBody>
                    <a:bodyPr/>
                    <a:lstStyle/>
                    <a:p>
                      <a:r>
                        <a:rPr lang="en-GB" sz="900" dirty="0">
                          <a:solidFill>
                            <a:srgbClr val="FF0000"/>
                          </a:solidFill>
                        </a:rPr>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dirty="0">
                          <a:solidFill>
                            <a:srgbClr val="FF0000"/>
                          </a:solidFill>
                          <a:latin typeface="Arial" panose="020B0604020202020204" pitchFamily="34" charset="0"/>
                          <a:ea typeface="Calibri" panose="020F0502020204030204" pitchFamily="34" charset="0"/>
                        </a:rPr>
                        <a:t>/</a:t>
                      </a:r>
                      <a:r>
                        <a:rPr lang="nb-NO" sz="900" dirty="0" err="1">
                          <a:solidFill>
                            <a:srgbClr val="FF0000"/>
                          </a:solidFill>
                          <a:latin typeface="Arial" panose="020B0604020202020204" pitchFamily="34" charset="0"/>
                          <a:ea typeface="Calibri" panose="020F0502020204030204" pitchFamily="34" charset="0"/>
                        </a:rPr>
                        <a:t>CPRBody</a:t>
                      </a:r>
                      <a:r>
                        <a:rPr lang="nb-NO" sz="900" dirty="0">
                          <a:solidFill>
                            <a:srgbClr val="FF0000"/>
                          </a:solidFill>
                          <a:latin typeface="Arial" panose="020B0604020202020204" pitchFamily="34" charset="0"/>
                          <a:ea typeface="Calibri" panose="020F0502020204030204" pitchFamily="34" charset="0"/>
                        </a:rPr>
                        <a:t>/</a:t>
                      </a:r>
                      <a:r>
                        <a:rPr lang="nb-NO" sz="900" dirty="0" err="1">
                          <a:solidFill>
                            <a:srgbClr val="FF0000"/>
                          </a:solidFill>
                          <a:latin typeface="Arial" panose="020B0604020202020204" pitchFamily="34" charset="0"/>
                          <a:ea typeface="Calibri" panose="020F0502020204030204" pitchFamily="34" charset="0"/>
                        </a:rPr>
                        <a:t>ObligationToProvideLiquidity</a:t>
                      </a:r>
                      <a:endParaRPr lang="nb-NO" sz="900" dirty="0">
                        <a:solidFill>
                          <a:srgbClr val="FF0000"/>
                        </a:solidFill>
                        <a:latin typeface="Arial" panose="020B0604020202020204" pitchFamily="34" charset="0"/>
                        <a:ea typeface="Calibri" panose="020F0502020204030204" pitchFamily="34" charset="0"/>
                      </a:endParaRPr>
                    </a:p>
                  </a:txBody>
                  <a:tcPr/>
                </a:tc>
                <a:tc>
                  <a:txBody>
                    <a:bodyPr/>
                    <a:lstStyle/>
                    <a:p>
                      <a:r>
                        <a:rPr lang="en-GB" sz="900" dirty="0">
                          <a:solidFill>
                            <a:srgbClr val="FF0000"/>
                          </a:solidFill>
                        </a:rPr>
                        <a:t>‘TRUE’ — the position is entered into to provide liquidity on a trading venue</a:t>
                      </a:r>
                    </a:p>
                    <a:p>
                      <a:r>
                        <a:rPr lang="en-GB" sz="900" dirty="0">
                          <a:solidFill>
                            <a:srgbClr val="FF0000"/>
                          </a:solidFill>
                        </a:rPr>
                        <a:t>‘FALSE’ — the position is not entered into to provide liquidity on a trading venue</a:t>
                      </a:r>
                    </a:p>
                    <a:p>
                      <a:endParaRPr lang="en-GB" sz="900" dirty="0">
                        <a:solidFill>
                          <a:srgbClr val="FF0000"/>
                        </a:solidFill>
                      </a:endParaRPr>
                    </a:p>
                  </a:txBody>
                  <a:tcPr/>
                </a:tc>
                <a:tc>
                  <a:txBody>
                    <a:bodyPr/>
                    <a:lstStyle/>
                    <a:p>
                      <a:r>
                        <a:rPr lang="en-GB" sz="900" dirty="0">
                          <a:solidFill>
                            <a:srgbClr val="FF0000"/>
                          </a:solidFill>
                        </a:rPr>
                        <a:t>Field to report whether the position is entered into to fulfil obligations to provide liquidity on a trading venue as referred to in point (c) of the fourth subparagraph of Article 2(4) of Directive 2014/65/EU</a:t>
                      </a:r>
                    </a:p>
                  </a:txBody>
                  <a:tcPr/>
                </a:tc>
                <a:extLst>
                  <a:ext uri="{0D108BD9-81ED-4DB2-BD59-A6C34878D82A}">
                    <a16:rowId xmlns:a16="http://schemas.microsoft.com/office/drawing/2014/main" val="2093559427"/>
                  </a:ext>
                </a:extLst>
              </a:tr>
            </a:tbl>
          </a:graphicData>
        </a:graphic>
      </p:graphicFrame>
    </p:spTree>
    <p:extLst>
      <p:ext uri="{BB962C8B-B14F-4D97-AF65-F5344CB8AC3E}">
        <p14:creationId xmlns:p14="http://schemas.microsoft.com/office/powerpoint/2010/main" val="1525405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dirty="0"/>
              <a:t>Description of field formats for each field in the position </a:t>
            </a:r>
            <a:br>
              <a:rPr lang="en-GB" dirty="0"/>
            </a:br>
            <a:r>
              <a:rPr lang="en-GB" dirty="0"/>
              <a:t>report template</a:t>
            </a:r>
          </a:p>
        </p:txBody>
      </p:sp>
      <p:graphicFrame>
        <p:nvGraphicFramePr>
          <p:cNvPr id="5" name="Plassholder for innhold 4"/>
          <p:cNvGraphicFramePr>
            <a:graphicFrameLocks noGrp="1"/>
          </p:cNvGraphicFramePr>
          <p:nvPr>
            <p:ph idx="1"/>
          </p:nvPr>
        </p:nvGraphicFramePr>
        <p:xfrm>
          <a:off x="488950" y="1628775"/>
          <a:ext cx="9177339" cy="3962400"/>
        </p:xfrm>
        <a:graphic>
          <a:graphicData uri="http://schemas.openxmlformats.org/drawingml/2006/table">
            <a:tbl>
              <a:tblPr firstRow="1" bandRow="1">
                <a:tableStyleId>{5C22544A-7EE6-4342-B048-85BDC9FD1C3A}</a:tableStyleId>
              </a:tblPr>
              <a:tblGrid>
                <a:gridCol w="3059113">
                  <a:extLst>
                    <a:ext uri="{9D8B030D-6E8A-4147-A177-3AD203B41FA5}">
                      <a16:colId xmlns:a16="http://schemas.microsoft.com/office/drawing/2014/main" val="3874515761"/>
                    </a:ext>
                  </a:extLst>
                </a:gridCol>
                <a:gridCol w="3059113">
                  <a:extLst>
                    <a:ext uri="{9D8B030D-6E8A-4147-A177-3AD203B41FA5}">
                      <a16:colId xmlns:a16="http://schemas.microsoft.com/office/drawing/2014/main" val="583817235"/>
                    </a:ext>
                  </a:extLst>
                </a:gridCol>
                <a:gridCol w="3059113">
                  <a:extLst>
                    <a:ext uri="{9D8B030D-6E8A-4147-A177-3AD203B41FA5}">
                      <a16:colId xmlns:a16="http://schemas.microsoft.com/office/drawing/2014/main" val="3696489891"/>
                    </a:ext>
                  </a:extLst>
                </a:gridCol>
              </a:tblGrid>
              <a:tr h="370840">
                <a:tc>
                  <a:txBody>
                    <a:bodyPr/>
                    <a:lstStyle/>
                    <a:p>
                      <a:r>
                        <a:rPr lang="en-GB" sz="1100" dirty="0"/>
                        <a:t>Symbol</a:t>
                      </a:r>
                    </a:p>
                  </a:txBody>
                  <a:tcPr/>
                </a:tc>
                <a:tc>
                  <a:txBody>
                    <a:bodyPr/>
                    <a:lstStyle/>
                    <a:p>
                      <a:r>
                        <a:rPr lang="en-GB" sz="1100" dirty="0"/>
                        <a:t>Data type</a:t>
                      </a:r>
                    </a:p>
                  </a:txBody>
                  <a:tcPr/>
                </a:tc>
                <a:tc>
                  <a:txBody>
                    <a:bodyPr/>
                    <a:lstStyle/>
                    <a:p>
                      <a:r>
                        <a:rPr lang="en-GB" sz="1100" dirty="0" err="1"/>
                        <a:t>Defenition</a:t>
                      </a:r>
                      <a:endParaRPr lang="en-GB" sz="1100" dirty="0"/>
                    </a:p>
                  </a:txBody>
                  <a:tcPr/>
                </a:tc>
                <a:extLst>
                  <a:ext uri="{0D108BD9-81ED-4DB2-BD59-A6C34878D82A}">
                    <a16:rowId xmlns:a16="http://schemas.microsoft.com/office/drawing/2014/main" val="44281661"/>
                  </a:ext>
                </a:extLst>
              </a:tr>
              <a:tr h="370840">
                <a:tc>
                  <a:txBody>
                    <a:bodyPr/>
                    <a:lstStyle/>
                    <a:p>
                      <a:r>
                        <a:rPr lang="nb-NO" sz="900" dirty="0"/>
                        <a:t>{ALPHANUM-n}</a:t>
                      </a:r>
                      <a:endParaRPr lang="en-GB" sz="900" dirty="0"/>
                    </a:p>
                  </a:txBody>
                  <a:tcPr/>
                </a:tc>
                <a:tc>
                  <a:txBody>
                    <a:bodyPr/>
                    <a:lstStyle/>
                    <a:p>
                      <a:r>
                        <a:rPr lang="en-US" sz="900" dirty="0"/>
                        <a:t>Up to n alphanumeric characters</a:t>
                      </a:r>
                      <a:endParaRPr lang="en-GB" sz="900" dirty="0"/>
                    </a:p>
                  </a:txBody>
                  <a:tcPr/>
                </a:tc>
                <a:tc>
                  <a:txBody>
                    <a:bodyPr/>
                    <a:lstStyle/>
                    <a:p>
                      <a:r>
                        <a:rPr lang="nb-NO" sz="900" dirty="0" err="1"/>
                        <a:t>Free</a:t>
                      </a:r>
                      <a:r>
                        <a:rPr lang="nb-NO" sz="900" dirty="0"/>
                        <a:t> </a:t>
                      </a:r>
                      <a:r>
                        <a:rPr lang="nb-NO" sz="900" dirty="0" err="1"/>
                        <a:t>text</a:t>
                      </a:r>
                      <a:r>
                        <a:rPr lang="nb-NO" sz="900" dirty="0"/>
                        <a:t> </a:t>
                      </a:r>
                      <a:r>
                        <a:rPr lang="nb-NO" sz="900" dirty="0" err="1"/>
                        <a:t>field</a:t>
                      </a:r>
                      <a:endParaRPr lang="en-GB" sz="900" dirty="0"/>
                    </a:p>
                  </a:txBody>
                  <a:tcPr/>
                </a:tc>
                <a:extLst>
                  <a:ext uri="{0D108BD9-81ED-4DB2-BD59-A6C34878D82A}">
                    <a16:rowId xmlns:a16="http://schemas.microsoft.com/office/drawing/2014/main" val="4229630667"/>
                  </a:ext>
                </a:extLst>
              </a:tr>
              <a:tr h="370840">
                <a:tc>
                  <a:txBody>
                    <a:bodyPr/>
                    <a:lstStyle/>
                    <a:p>
                      <a:r>
                        <a:rPr lang="nb-NO" sz="900" dirty="0"/>
                        <a:t>{DATEFORMAT}</a:t>
                      </a:r>
                      <a:endParaRPr lang="en-GB" sz="900" dirty="0"/>
                    </a:p>
                  </a:txBody>
                  <a:tcPr/>
                </a:tc>
                <a:tc>
                  <a:txBody>
                    <a:bodyPr/>
                    <a:lstStyle/>
                    <a:p>
                      <a:r>
                        <a:rPr lang="nb-NO" sz="900" dirty="0"/>
                        <a:t>ISO8601 date format</a:t>
                      </a:r>
                      <a:endParaRPr lang="en-GB" sz="900" dirty="0"/>
                    </a:p>
                  </a:txBody>
                  <a:tcPr/>
                </a:tc>
                <a:tc>
                  <a:txBody>
                    <a:bodyPr/>
                    <a:lstStyle/>
                    <a:p>
                      <a:r>
                        <a:rPr lang="en-US" sz="900" dirty="0"/>
                        <a:t>Dates shall be formatted in the following format: YYYY-MM-DD </a:t>
                      </a:r>
                      <a:endParaRPr lang="en-GB" sz="900" dirty="0"/>
                    </a:p>
                  </a:txBody>
                  <a:tcPr/>
                </a:tc>
                <a:extLst>
                  <a:ext uri="{0D108BD9-81ED-4DB2-BD59-A6C34878D82A}">
                    <a16:rowId xmlns:a16="http://schemas.microsoft.com/office/drawing/2014/main" val="3819796865"/>
                  </a:ext>
                </a:extLst>
              </a:tr>
              <a:tr h="370840">
                <a:tc>
                  <a:txBody>
                    <a:bodyPr/>
                    <a:lstStyle/>
                    <a:p>
                      <a:r>
                        <a:rPr lang="nb-NO" sz="900" dirty="0"/>
                        <a:t>{DATE_TIME_FORMAT}</a:t>
                      </a:r>
                      <a:endParaRPr lang="en-GB" sz="900" dirty="0"/>
                    </a:p>
                  </a:txBody>
                  <a:tcPr/>
                </a:tc>
                <a:tc>
                  <a:txBody>
                    <a:bodyPr/>
                    <a:lstStyle/>
                    <a:p>
                      <a:r>
                        <a:rPr lang="en-US" sz="900" dirty="0"/>
                        <a:t>ISO8601 date and time format</a:t>
                      </a:r>
                      <a:endParaRPr lang="en-GB" sz="900" dirty="0"/>
                    </a:p>
                  </a:txBody>
                  <a:tcPr/>
                </a:tc>
                <a:tc>
                  <a:txBody>
                    <a:bodyPr/>
                    <a:lstStyle/>
                    <a:p>
                      <a:r>
                        <a:rPr lang="en-US" sz="900" dirty="0"/>
                        <a:t>Dates and times shall be formatted as follows: </a:t>
                      </a:r>
                      <a:r>
                        <a:rPr lang="en-US" sz="900" dirty="0" err="1"/>
                        <a:t>YYYY-MM-DDThh:mm:ss.ddddddZ</a:t>
                      </a:r>
                      <a:r>
                        <a:rPr lang="en-US" sz="900" dirty="0"/>
                        <a:t> </a:t>
                      </a:r>
                    </a:p>
                    <a:p>
                      <a:r>
                        <a:rPr lang="en-US" sz="900" dirty="0"/>
                        <a:t>Where </a:t>
                      </a:r>
                    </a:p>
                    <a:p>
                      <a:r>
                        <a:rPr lang="en-US" sz="900" dirty="0"/>
                        <a:t>YYYY is the year</a:t>
                      </a:r>
                    </a:p>
                    <a:p>
                      <a:r>
                        <a:rPr lang="en-US" sz="900" dirty="0"/>
                        <a:t>MM is the month </a:t>
                      </a:r>
                    </a:p>
                    <a:p>
                      <a:r>
                        <a:rPr lang="en-US" sz="900" dirty="0"/>
                        <a:t>DD is the day </a:t>
                      </a:r>
                    </a:p>
                    <a:p>
                      <a:r>
                        <a:rPr lang="en-US" sz="900" dirty="0"/>
                        <a:t>T means the letter T shall be used </a:t>
                      </a:r>
                    </a:p>
                    <a:p>
                      <a:r>
                        <a:rPr lang="en-US" sz="900" dirty="0" err="1"/>
                        <a:t>hh</a:t>
                      </a:r>
                      <a:r>
                        <a:rPr lang="en-US" sz="900" dirty="0"/>
                        <a:t> is the hour </a:t>
                      </a:r>
                    </a:p>
                    <a:p>
                      <a:r>
                        <a:rPr lang="en-US" sz="900" dirty="0"/>
                        <a:t>mm is the minute </a:t>
                      </a:r>
                    </a:p>
                    <a:p>
                      <a:r>
                        <a:rPr lang="en-US" sz="900" dirty="0" err="1"/>
                        <a:t>ss.dddddd</a:t>
                      </a:r>
                      <a:r>
                        <a:rPr lang="en-US" sz="900" dirty="0"/>
                        <a:t> is the second and its fraction of a second</a:t>
                      </a:r>
                    </a:p>
                    <a:p>
                      <a:r>
                        <a:rPr lang="en-US" sz="900" dirty="0"/>
                        <a:t>Z is UTC time zone </a:t>
                      </a:r>
                    </a:p>
                    <a:p>
                      <a:r>
                        <a:rPr lang="en-US" sz="900" dirty="0"/>
                        <a:t>Dates and times shall be reported in UTC</a:t>
                      </a:r>
                      <a:endParaRPr lang="en-GB" sz="900" dirty="0"/>
                    </a:p>
                  </a:txBody>
                  <a:tcPr/>
                </a:tc>
                <a:extLst>
                  <a:ext uri="{0D108BD9-81ED-4DB2-BD59-A6C34878D82A}">
                    <a16:rowId xmlns:a16="http://schemas.microsoft.com/office/drawing/2014/main" val="2643736556"/>
                  </a:ext>
                </a:extLst>
              </a:tr>
              <a:tr h="370840">
                <a:tc>
                  <a:txBody>
                    <a:bodyPr/>
                    <a:lstStyle/>
                    <a:p>
                      <a:r>
                        <a:rPr lang="nb-NO" sz="900" dirty="0"/>
                        <a:t>{ISIN}</a:t>
                      </a:r>
                      <a:endParaRPr lang="en-GB" sz="900" dirty="0"/>
                    </a:p>
                  </a:txBody>
                  <a:tcPr/>
                </a:tc>
                <a:tc>
                  <a:txBody>
                    <a:bodyPr/>
                    <a:lstStyle/>
                    <a:p>
                      <a:r>
                        <a:rPr lang="nb-NO" sz="900" dirty="0"/>
                        <a:t>12 </a:t>
                      </a:r>
                      <a:r>
                        <a:rPr lang="nb-NO" sz="900" dirty="0" err="1"/>
                        <a:t>alphanumeric</a:t>
                      </a:r>
                      <a:r>
                        <a:rPr lang="nb-NO" sz="900" dirty="0"/>
                        <a:t> </a:t>
                      </a:r>
                      <a:r>
                        <a:rPr lang="nb-NO" sz="900" dirty="0" err="1"/>
                        <a:t>characters</a:t>
                      </a:r>
                      <a:endParaRPr lang="en-GB" sz="900" dirty="0"/>
                    </a:p>
                  </a:txBody>
                  <a:tcPr/>
                </a:tc>
                <a:tc>
                  <a:txBody>
                    <a:bodyPr/>
                    <a:lstStyle/>
                    <a:p>
                      <a:r>
                        <a:rPr lang="en-US" sz="900" dirty="0"/>
                        <a:t>ISIN codes as defined in ISO6166</a:t>
                      </a:r>
                      <a:endParaRPr lang="en-GB" sz="900" dirty="0"/>
                    </a:p>
                  </a:txBody>
                  <a:tcPr/>
                </a:tc>
                <a:extLst>
                  <a:ext uri="{0D108BD9-81ED-4DB2-BD59-A6C34878D82A}">
                    <a16:rowId xmlns:a16="http://schemas.microsoft.com/office/drawing/2014/main" val="1233995307"/>
                  </a:ext>
                </a:extLst>
              </a:tr>
              <a:tr h="370840">
                <a:tc>
                  <a:txBody>
                    <a:bodyPr/>
                    <a:lstStyle/>
                    <a:p>
                      <a:r>
                        <a:rPr lang="nb-NO" sz="900" dirty="0"/>
                        <a:t>{LEI}</a:t>
                      </a:r>
                      <a:endParaRPr lang="en-GB" sz="900" dirty="0"/>
                    </a:p>
                  </a:txBody>
                  <a:tcPr/>
                </a:tc>
                <a:tc>
                  <a:txBody>
                    <a:bodyPr/>
                    <a:lstStyle/>
                    <a:p>
                      <a:r>
                        <a:rPr lang="nb-NO" sz="900" dirty="0"/>
                        <a:t>20 </a:t>
                      </a:r>
                      <a:r>
                        <a:rPr lang="nb-NO" sz="900" dirty="0" err="1"/>
                        <a:t>alphanumeric</a:t>
                      </a:r>
                      <a:r>
                        <a:rPr lang="nb-NO" sz="900" dirty="0"/>
                        <a:t> </a:t>
                      </a:r>
                      <a:r>
                        <a:rPr lang="nb-NO" sz="900" dirty="0" err="1"/>
                        <a:t>characters</a:t>
                      </a:r>
                      <a:endParaRPr lang="en-GB" sz="900" dirty="0"/>
                    </a:p>
                  </a:txBody>
                  <a:tcPr/>
                </a:tc>
                <a:tc>
                  <a:txBody>
                    <a:bodyPr/>
                    <a:lstStyle/>
                    <a:p>
                      <a:r>
                        <a:rPr lang="en-US" sz="900" dirty="0"/>
                        <a:t>Legal Entity Identifier as defined in ISO17442</a:t>
                      </a:r>
                      <a:endParaRPr lang="en-GB" sz="900" dirty="0"/>
                    </a:p>
                  </a:txBody>
                  <a:tcPr/>
                </a:tc>
                <a:extLst>
                  <a:ext uri="{0D108BD9-81ED-4DB2-BD59-A6C34878D82A}">
                    <a16:rowId xmlns:a16="http://schemas.microsoft.com/office/drawing/2014/main" val="3936233787"/>
                  </a:ext>
                </a:extLst>
              </a:tr>
              <a:tr h="370840">
                <a:tc>
                  <a:txBody>
                    <a:bodyPr/>
                    <a:lstStyle/>
                    <a:p>
                      <a:r>
                        <a:rPr lang="nb-NO" sz="900" dirty="0"/>
                        <a:t>{MIC}</a:t>
                      </a:r>
                      <a:endParaRPr lang="en-GB" sz="900" dirty="0"/>
                    </a:p>
                  </a:txBody>
                  <a:tcPr/>
                </a:tc>
                <a:tc>
                  <a:txBody>
                    <a:bodyPr/>
                    <a:lstStyle/>
                    <a:p>
                      <a:r>
                        <a:rPr lang="nb-NO" sz="900" dirty="0"/>
                        <a:t>4 </a:t>
                      </a:r>
                      <a:r>
                        <a:rPr lang="nb-NO" sz="900" dirty="0" err="1"/>
                        <a:t>alphanumeric</a:t>
                      </a:r>
                      <a:r>
                        <a:rPr lang="nb-NO" sz="900" dirty="0"/>
                        <a:t> </a:t>
                      </a:r>
                      <a:r>
                        <a:rPr lang="nb-NO" sz="900" dirty="0" err="1"/>
                        <a:t>characters</a:t>
                      </a:r>
                      <a:r>
                        <a:rPr lang="nb-NO" sz="900" dirty="0"/>
                        <a:t> </a:t>
                      </a:r>
                      <a:endParaRPr lang="en-GB" sz="900" dirty="0"/>
                    </a:p>
                  </a:txBody>
                  <a:tcPr/>
                </a:tc>
                <a:tc>
                  <a:txBody>
                    <a:bodyPr/>
                    <a:lstStyle/>
                    <a:p>
                      <a:r>
                        <a:rPr lang="en-US" sz="900" dirty="0"/>
                        <a:t>Market Identifier Code as defined in ISO10383</a:t>
                      </a:r>
                      <a:endParaRPr lang="en-GB" sz="900" dirty="0"/>
                    </a:p>
                  </a:txBody>
                  <a:tcPr/>
                </a:tc>
                <a:extLst>
                  <a:ext uri="{0D108BD9-81ED-4DB2-BD59-A6C34878D82A}">
                    <a16:rowId xmlns:a16="http://schemas.microsoft.com/office/drawing/2014/main" val="3605699491"/>
                  </a:ext>
                </a:extLst>
              </a:tr>
            </a:tbl>
          </a:graphicData>
        </a:graphic>
      </p:graphicFrame>
    </p:spTree>
    <p:extLst>
      <p:ext uri="{BB962C8B-B14F-4D97-AF65-F5344CB8AC3E}">
        <p14:creationId xmlns:p14="http://schemas.microsoft.com/office/powerpoint/2010/main" val="1937979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dirty="0"/>
              <a:t>Description of field formats for each field in the position </a:t>
            </a:r>
            <a:br>
              <a:rPr lang="en-GB" dirty="0"/>
            </a:br>
            <a:r>
              <a:rPr lang="en-GB" dirty="0"/>
              <a:t>report template (continued)</a:t>
            </a:r>
          </a:p>
        </p:txBody>
      </p:sp>
      <p:sp>
        <p:nvSpPr>
          <p:cNvPr id="3" name="Plassholder for innhold 2"/>
          <p:cNvSpPr>
            <a:spLocks noGrp="1"/>
          </p:cNvSpPr>
          <p:nvPr>
            <p:ph idx="1"/>
          </p:nvPr>
        </p:nvSpPr>
        <p:spPr/>
        <p:txBody>
          <a:bodyPr/>
          <a:lstStyle/>
          <a:p>
            <a:endParaRPr lang="en-GB" dirty="0"/>
          </a:p>
        </p:txBody>
      </p:sp>
      <p:graphicFrame>
        <p:nvGraphicFramePr>
          <p:cNvPr id="5" name="Plassholder for innhold 4"/>
          <p:cNvGraphicFramePr>
            <a:graphicFrameLocks/>
          </p:cNvGraphicFramePr>
          <p:nvPr/>
        </p:nvGraphicFramePr>
        <p:xfrm>
          <a:off x="488950" y="1628775"/>
          <a:ext cx="9177339" cy="1884680"/>
        </p:xfrm>
        <a:graphic>
          <a:graphicData uri="http://schemas.openxmlformats.org/drawingml/2006/table">
            <a:tbl>
              <a:tblPr firstRow="1" bandRow="1">
                <a:tableStyleId>{5C22544A-7EE6-4342-B048-85BDC9FD1C3A}</a:tableStyleId>
              </a:tblPr>
              <a:tblGrid>
                <a:gridCol w="3059113">
                  <a:extLst>
                    <a:ext uri="{9D8B030D-6E8A-4147-A177-3AD203B41FA5}">
                      <a16:colId xmlns:a16="http://schemas.microsoft.com/office/drawing/2014/main" val="3874515761"/>
                    </a:ext>
                  </a:extLst>
                </a:gridCol>
                <a:gridCol w="3059113">
                  <a:extLst>
                    <a:ext uri="{9D8B030D-6E8A-4147-A177-3AD203B41FA5}">
                      <a16:colId xmlns:a16="http://schemas.microsoft.com/office/drawing/2014/main" val="583817235"/>
                    </a:ext>
                  </a:extLst>
                </a:gridCol>
                <a:gridCol w="3059113">
                  <a:extLst>
                    <a:ext uri="{9D8B030D-6E8A-4147-A177-3AD203B41FA5}">
                      <a16:colId xmlns:a16="http://schemas.microsoft.com/office/drawing/2014/main" val="3696489891"/>
                    </a:ext>
                  </a:extLst>
                </a:gridCol>
              </a:tblGrid>
              <a:tr h="370840">
                <a:tc>
                  <a:txBody>
                    <a:bodyPr/>
                    <a:lstStyle/>
                    <a:p>
                      <a:r>
                        <a:rPr lang="en-GB" sz="1100" dirty="0"/>
                        <a:t>Symbol</a:t>
                      </a:r>
                    </a:p>
                  </a:txBody>
                  <a:tcPr/>
                </a:tc>
                <a:tc>
                  <a:txBody>
                    <a:bodyPr/>
                    <a:lstStyle/>
                    <a:p>
                      <a:r>
                        <a:rPr lang="en-GB" sz="1100" dirty="0"/>
                        <a:t>Data type</a:t>
                      </a:r>
                    </a:p>
                  </a:txBody>
                  <a:tcPr/>
                </a:tc>
                <a:tc>
                  <a:txBody>
                    <a:bodyPr/>
                    <a:lstStyle/>
                    <a:p>
                      <a:r>
                        <a:rPr lang="en-GB" sz="1100" dirty="0" err="1"/>
                        <a:t>Defenition</a:t>
                      </a:r>
                      <a:endParaRPr lang="en-GB" sz="1100" dirty="0"/>
                    </a:p>
                  </a:txBody>
                  <a:tcPr/>
                </a:tc>
                <a:extLst>
                  <a:ext uri="{0D108BD9-81ED-4DB2-BD59-A6C34878D82A}">
                    <a16:rowId xmlns:a16="http://schemas.microsoft.com/office/drawing/2014/main" val="44281661"/>
                  </a:ext>
                </a:extLst>
              </a:tr>
              <a:tr h="370840">
                <a:tc>
                  <a:txBody>
                    <a:bodyPr/>
                    <a:lstStyle/>
                    <a:p>
                      <a:r>
                        <a:rPr lang="nb-NO" sz="900" dirty="0"/>
                        <a:t>{NATIONAL_ID}</a:t>
                      </a:r>
                      <a:endParaRPr lang="en-GB" sz="900" dirty="0"/>
                    </a:p>
                  </a:txBody>
                  <a:tcPr/>
                </a:tc>
                <a:tc>
                  <a:txBody>
                    <a:bodyPr/>
                    <a:lstStyle/>
                    <a:p>
                      <a:r>
                        <a:rPr lang="nb-NO" sz="900" dirty="0"/>
                        <a:t>35 </a:t>
                      </a:r>
                      <a:r>
                        <a:rPr lang="nb-NO" sz="900" dirty="0" err="1"/>
                        <a:t>alphanumeric</a:t>
                      </a:r>
                      <a:r>
                        <a:rPr lang="nb-NO" sz="900" dirty="0"/>
                        <a:t> </a:t>
                      </a:r>
                      <a:r>
                        <a:rPr lang="nb-NO" sz="900" dirty="0" err="1"/>
                        <a:t>characters</a:t>
                      </a:r>
                      <a:endParaRPr lang="en-GB" sz="900" dirty="0"/>
                    </a:p>
                  </a:txBody>
                  <a:tcPr/>
                </a:tc>
                <a:tc>
                  <a:txBody>
                    <a:bodyPr/>
                    <a:lstStyle/>
                    <a:p>
                      <a:r>
                        <a:rPr lang="en-US" sz="900" dirty="0"/>
                        <a:t>The ID is that set out in Article 6 and ANNEX II of RTS 22 on transaction reporting obligations under Article 26 of Regulation (EU) No 600/2014.</a:t>
                      </a:r>
                      <a:endParaRPr lang="en-GB" sz="900" dirty="0"/>
                    </a:p>
                  </a:txBody>
                  <a:tcPr/>
                </a:tc>
                <a:extLst>
                  <a:ext uri="{0D108BD9-81ED-4DB2-BD59-A6C34878D82A}">
                    <a16:rowId xmlns:a16="http://schemas.microsoft.com/office/drawing/2014/main" val="4229630667"/>
                  </a:ext>
                </a:extLst>
              </a:tr>
              <a:tr h="370840">
                <a:tc>
                  <a:txBody>
                    <a:bodyPr/>
                    <a:lstStyle/>
                    <a:p>
                      <a:r>
                        <a:rPr lang="nb-NO" sz="900" dirty="0"/>
                        <a:t>{INTEGER-n}</a:t>
                      </a:r>
                      <a:endParaRPr lang="en-GB" sz="900" dirty="0"/>
                    </a:p>
                  </a:txBody>
                  <a:tcPr/>
                </a:tc>
                <a:tc>
                  <a:txBody>
                    <a:bodyPr/>
                    <a:lstStyle/>
                    <a:p>
                      <a:r>
                        <a:rPr lang="en-US" sz="900" dirty="0"/>
                        <a:t>Integer number of up to n digits</a:t>
                      </a:r>
                      <a:endParaRPr lang="en-GB" sz="900" dirty="0"/>
                    </a:p>
                  </a:txBody>
                  <a:tcPr/>
                </a:tc>
                <a:tc>
                  <a:txBody>
                    <a:bodyPr/>
                    <a:lstStyle/>
                    <a:p>
                      <a:r>
                        <a:rPr lang="en-US" sz="900" dirty="0"/>
                        <a:t>Numeric field for both positive and negative integer values</a:t>
                      </a:r>
                      <a:endParaRPr lang="en-GB" sz="900" dirty="0"/>
                    </a:p>
                  </a:txBody>
                  <a:tcPr/>
                </a:tc>
                <a:extLst>
                  <a:ext uri="{0D108BD9-81ED-4DB2-BD59-A6C34878D82A}">
                    <a16:rowId xmlns:a16="http://schemas.microsoft.com/office/drawing/2014/main" val="3819796865"/>
                  </a:ext>
                </a:extLst>
              </a:tr>
              <a:tr h="370840">
                <a:tc>
                  <a:txBody>
                    <a:bodyPr/>
                    <a:lstStyle/>
                    <a:p>
                      <a:r>
                        <a:rPr lang="nb-NO" sz="900" dirty="0"/>
                        <a:t>{DECIMAL-n/m}</a:t>
                      </a:r>
                      <a:endParaRPr lang="en-GB" sz="900" dirty="0"/>
                    </a:p>
                  </a:txBody>
                  <a:tcPr/>
                </a:tc>
                <a:tc>
                  <a:txBody>
                    <a:bodyPr/>
                    <a:lstStyle/>
                    <a:p>
                      <a:r>
                        <a:rPr lang="en-US" sz="900" dirty="0"/>
                        <a:t>Decimal number up to n digits in total, of which m digits can be fraction digits</a:t>
                      </a:r>
                      <a:endParaRPr lang="en-GB" sz="900" dirty="0"/>
                    </a:p>
                  </a:txBody>
                  <a:tcPr/>
                </a:tc>
                <a:tc>
                  <a:txBody>
                    <a:bodyPr/>
                    <a:lstStyle/>
                    <a:p>
                      <a:r>
                        <a:rPr lang="en-US" sz="900" dirty="0"/>
                        <a:t>Numerical field for both positive and negative values. Decimal separator is ‘.’ (full stop); negative numbers are prefixed with ‘-’ (minus). Where applicable, values are rounded and not truncated.</a:t>
                      </a:r>
                      <a:endParaRPr lang="en-GB" sz="900" dirty="0"/>
                    </a:p>
                  </a:txBody>
                  <a:tcPr/>
                </a:tc>
                <a:extLst>
                  <a:ext uri="{0D108BD9-81ED-4DB2-BD59-A6C34878D82A}">
                    <a16:rowId xmlns:a16="http://schemas.microsoft.com/office/drawing/2014/main" val="2643736556"/>
                  </a:ext>
                </a:extLst>
              </a:tr>
            </a:tbl>
          </a:graphicData>
        </a:graphic>
      </p:graphicFrame>
    </p:spTree>
    <p:extLst>
      <p:ext uri="{BB962C8B-B14F-4D97-AF65-F5344CB8AC3E}">
        <p14:creationId xmlns:p14="http://schemas.microsoft.com/office/powerpoint/2010/main" val="98980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Business data </a:t>
            </a:r>
            <a:r>
              <a:rPr lang="nb-NO" dirty="0" err="1"/>
              <a:t>submission</a:t>
            </a:r>
            <a:r>
              <a:rPr lang="nb-NO" dirty="0"/>
              <a:t> file</a:t>
            </a:r>
            <a:endParaRPr lang="en-GB" dirty="0"/>
          </a:p>
        </p:txBody>
      </p:sp>
      <p:sp>
        <p:nvSpPr>
          <p:cNvPr id="3" name="Plassholder for innhold 2"/>
          <p:cNvSpPr>
            <a:spLocks noGrp="1"/>
          </p:cNvSpPr>
          <p:nvPr>
            <p:ph idx="1"/>
          </p:nvPr>
        </p:nvSpPr>
        <p:spPr/>
        <p:txBody>
          <a:bodyPr/>
          <a:lstStyle/>
          <a:p>
            <a:r>
              <a:rPr lang="en-US" sz="1600" dirty="0"/>
              <a:t>The business data submission file encapsulates the Business Application Header (BAH), Message Header (MHD) and Business Fields (BF), and contains: </a:t>
            </a:r>
          </a:p>
          <a:p>
            <a:pPr lvl="1"/>
            <a:r>
              <a:rPr lang="en-US" sz="1400" dirty="0"/>
              <a:t>The Business Application Header under “</a:t>
            </a:r>
            <a:r>
              <a:rPr lang="en-US" sz="1400" dirty="0" err="1"/>
              <a:t>BizData</a:t>
            </a:r>
            <a:r>
              <a:rPr lang="en-US" sz="1400" dirty="0"/>
              <a:t>/</a:t>
            </a:r>
            <a:r>
              <a:rPr lang="en-US" sz="1400" dirty="0" err="1"/>
              <a:t>Hdr</a:t>
            </a:r>
            <a:r>
              <a:rPr lang="en-US" sz="1400" dirty="0"/>
              <a:t>” </a:t>
            </a:r>
          </a:p>
          <a:p>
            <a:pPr lvl="1"/>
            <a:r>
              <a:rPr lang="en-US" sz="1400" dirty="0"/>
              <a:t>The Message Header and Business Fields under “</a:t>
            </a:r>
            <a:r>
              <a:rPr lang="en-US" sz="1400" dirty="0" err="1"/>
              <a:t>BizData</a:t>
            </a:r>
            <a:r>
              <a:rPr lang="en-US" sz="1400" dirty="0"/>
              <a:t>/</a:t>
            </a:r>
            <a:r>
              <a:rPr lang="en-US" sz="1400" dirty="0" err="1"/>
              <a:t>Pyld</a:t>
            </a:r>
            <a:r>
              <a:rPr lang="en-US" sz="1400" dirty="0"/>
              <a:t>” </a:t>
            </a:r>
          </a:p>
          <a:p>
            <a:r>
              <a:rPr lang="en-US" sz="1600" dirty="0"/>
              <a:t>For correct submission of files, the following namespaces need to be defined when creating the XML message:</a:t>
            </a:r>
          </a:p>
          <a:p>
            <a:r>
              <a:rPr lang="en-GB" sz="1200" dirty="0"/>
              <a:t>&lt;</a:t>
            </a:r>
            <a:r>
              <a:rPr lang="en-GB" sz="1200" dirty="0" err="1"/>
              <a:t>BizData</a:t>
            </a:r>
            <a:r>
              <a:rPr lang="en-GB" sz="1200" dirty="0"/>
              <a:t> </a:t>
            </a:r>
            <a:r>
              <a:rPr lang="en-GB" sz="1200" dirty="0" err="1"/>
              <a:t>xmlns</a:t>
            </a:r>
            <a:r>
              <a:rPr lang="en-GB" sz="1200" dirty="0"/>
              <a:t>="urn:iso:std:iso:20022:tech:xsd:head.003.001.01" </a:t>
            </a:r>
            <a:r>
              <a:rPr lang="en-GB" sz="1200" dirty="0" err="1"/>
              <a:t>xmlns:xsi</a:t>
            </a:r>
            <a:r>
              <a:rPr lang="en-GB" sz="1200" dirty="0"/>
              <a:t>="http://www.w3.org/2001/XMLSchema-instance" </a:t>
            </a:r>
            <a:r>
              <a:rPr lang="en-GB" sz="1200" dirty="0" err="1"/>
              <a:t>xsi:schemaLocation</a:t>
            </a:r>
            <a:r>
              <a:rPr lang="en-GB" sz="1200" dirty="0"/>
              <a:t>="urn:iso:std:iso:20022:tech:xsd:head.003.001.01 head.003.001.01.xsd"&gt;</a:t>
            </a:r>
          </a:p>
          <a:p>
            <a:r>
              <a:rPr lang="en-GB" sz="1200" dirty="0"/>
              <a:t>&lt;</a:t>
            </a:r>
            <a:r>
              <a:rPr lang="en-GB" sz="1200" dirty="0" err="1"/>
              <a:t>AppHdr</a:t>
            </a:r>
            <a:r>
              <a:rPr lang="en-GB" sz="1200" dirty="0"/>
              <a:t> </a:t>
            </a:r>
            <a:r>
              <a:rPr lang="en-GB" sz="1200" dirty="0" err="1"/>
              <a:t>xmlns</a:t>
            </a:r>
            <a:r>
              <a:rPr lang="en-GB" sz="1200" dirty="0"/>
              <a:t>="urn:iso:std:iso:20022:tech:xsd:head.001.001.01" </a:t>
            </a:r>
            <a:r>
              <a:rPr lang="en-GB" sz="1200" dirty="0" err="1"/>
              <a:t>xmlns:xsi</a:t>
            </a:r>
            <a:r>
              <a:rPr lang="en-GB" sz="1200" dirty="0"/>
              <a:t>="http://www.w3.org/2001/XMLSchema-instance" </a:t>
            </a:r>
            <a:r>
              <a:rPr lang="en-GB" sz="1200" dirty="0" err="1"/>
              <a:t>xsi:schemaLocation</a:t>
            </a:r>
            <a:r>
              <a:rPr lang="en-GB" sz="1200" dirty="0"/>
              <a:t>="urn:iso:std:iso:20022:tech:xsd:head.001.001.01 head.001.001.01_ESMAUG_1.0.0.xsd"&gt;</a:t>
            </a:r>
          </a:p>
          <a:p>
            <a:r>
              <a:rPr lang="en-GB" sz="1200" dirty="0">
                <a:solidFill>
                  <a:srgbClr val="FF0000"/>
                </a:solidFill>
              </a:rPr>
              <a:t>&lt;Document </a:t>
            </a:r>
            <a:r>
              <a:rPr lang="en-GB" sz="1200" dirty="0" err="1">
                <a:solidFill>
                  <a:srgbClr val="FF0000"/>
                </a:solidFill>
              </a:rPr>
              <a:t>xmlns</a:t>
            </a:r>
            <a:r>
              <a:rPr lang="en-GB" sz="1200" dirty="0">
                <a:solidFill>
                  <a:srgbClr val="FF0000"/>
                </a:solidFill>
              </a:rPr>
              <a:t>="urn:fca:org:uk:xsd:composrpt.001.10" </a:t>
            </a:r>
            <a:r>
              <a:rPr lang="en-GB" sz="1200" dirty="0" err="1">
                <a:solidFill>
                  <a:srgbClr val="FF0000"/>
                </a:solidFill>
              </a:rPr>
              <a:t>xmlns:xsi</a:t>
            </a:r>
            <a:r>
              <a:rPr lang="en-GB" sz="1200" dirty="0">
                <a:solidFill>
                  <a:srgbClr val="FF0000"/>
                </a:solidFill>
              </a:rPr>
              <a:t>="http://www.w3.org/2001/XMLSchema-instance" </a:t>
            </a:r>
            <a:r>
              <a:rPr lang="en-GB" sz="1200" dirty="0" err="1">
                <a:solidFill>
                  <a:srgbClr val="FF0000"/>
                </a:solidFill>
              </a:rPr>
              <a:t>xsi:schemaLocation</a:t>
            </a:r>
            <a:r>
              <a:rPr lang="en-GB" sz="1200" dirty="0">
                <a:solidFill>
                  <a:srgbClr val="FF0000"/>
                </a:solidFill>
              </a:rPr>
              <a:t>="urn:fca:org:uk:xsd:composrpt.001.10 composrpt.v1_10.xsd"&gt; </a:t>
            </a:r>
          </a:p>
          <a:p>
            <a:endParaRPr lang="en-GB" dirty="0"/>
          </a:p>
        </p:txBody>
      </p:sp>
    </p:spTree>
    <p:extLst>
      <p:ext uri="{BB962C8B-B14F-4D97-AF65-F5344CB8AC3E}">
        <p14:creationId xmlns:p14="http://schemas.microsoft.com/office/powerpoint/2010/main" val="3895221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4312" y="404664"/>
            <a:ext cx="8915400" cy="631844"/>
          </a:xfrm>
        </p:spPr>
        <p:txBody>
          <a:bodyPr/>
          <a:lstStyle/>
          <a:p>
            <a:r>
              <a:rPr lang="nb-NO" dirty="0"/>
              <a:t>Business Application Header (BAH)</a:t>
            </a:r>
            <a:endParaRPr lang="en-GB" dirty="0"/>
          </a:p>
        </p:txBody>
      </p:sp>
      <p:sp>
        <p:nvSpPr>
          <p:cNvPr id="3" name="Plassholder for innhold 2"/>
          <p:cNvSpPr>
            <a:spLocks noGrp="1"/>
          </p:cNvSpPr>
          <p:nvPr>
            <p:ph idx="1"/>
          </p:nvPr>
        </p:nvSpPr>
        <p:spPr>
          <a:xfrm>
            <a:off x="471366" y="908720"/>
            <a:ext cx="9177338" cy="4525963"/>
          </a:xfrm>
        </p:spPr>
        <p:txBody>
          <a:bodyPr/>
          <a:lstStyle/>
          <a:p>
            <a:r>
              <a:rPr lang="en-US" sz="1400" dirty="0"/>
              <a:t>The table below shows the mandatory BAH elements which should be included in all position report data messages, and how they should be populated</a:t>
            </a:r>
            <a:r>
              <a:rPr lang="en-US" dirty="0"/>
              <a:t>.</a:t>
            </a:r>
            <a:endParaRPr lang="en-GB" dirty="0"/>
          </a:p>
        </p:txBody>
      </p:sp>
      <p:graphicFrame>
        <p:nvGraphicFramePr>
          <p:cNvPr id="6" name="Tabell 5"/>
          <p:cNvGraphicFramePr>
            <a:graphicFrameLocks noGrp="1"/>
          </p:cNvGraphicFramePr>
          <p:nvPr>
            <p:extLst>
              <p:ext uri="{D42A27DB-BD31-4B8C-83A1-F6EECF244321}">
                <p14:modId xmlns:p14="http://schemas.microsoft.com/office/powerpoint/2010/main" val="1178159529"/>
              </p:ext>
            </p:extLst>
          </p:nvPr>
        </p:nvGraphicFramePr>
        <p:xfrm>
          <a:off x="471366" y="1669911"/>
          <a:ext cx="8819200" cy="4082217"/>
        </p:xfrm>
        <a:graphic>
          <a:graphicData uri="http://schemas.openxmlformats.org/drawingml/2006/table">
            <a:tbl>
              <a:tblPr firstRow="1" bandRow="1">
                <a:tableStyleId>{5C22544A-7EE6-4342-B048-85BDC9FD1C3A}</a:tableStyleId>
              </a:tblPr>
              <a:tblGrid>
                <a:gridCol w="2204800">
                  <a:extLst>
                    <a:ext uri="{9D8B030D-6E8A-4147-A177-3AD203B41FA5}">
                      <a16:colId xmlns:a16="http://schemas.microsoft.com/office/drawing/2014/main" val="2134161456"/>
                    </a:ext>
                  </a:extLst>
                </a:gridCol>
                <a:gridCol w="2204800">
                  <a:extLst>
                    <a:ext uri="{9D8B030D-6E8A-4147-A177-3AD203B41FA5}">
                      <a16:colId xmlns:a16="http://schemas.microsoft.com/office/drawing/2014/main" val="3654340172"/>
                    </a:ext>
                  </a:extLst>
                </a:gridCol>
                <a:gridCol w="2204800">
                  <a:extLst>
                    <a:ext uri="{9D8B030D-6E8A-4147-A177-3AD203B41FA5}">
                      <a16:colId xmlns:a16="http://schemas.microsoft.com/office/drawing/2014/main" val="565799580"/>
                    </a:ext>
                  </a:extLst>
                </a:gridCol>
                <a:gridCol w="2204800">
                  <a:extLst>
                    <a:ext uri="{9D8B030D-6E8A-4147-A177-3AD203B41FA5}">
                      <a16:colId xmlns:a16="http://schemas.microsoft.com/office/drawing/2014/main" val="2316201639"/>
                    </a:ext>
                  </a:extLst>
                </a:gridCol>
              </a:tblGrid>
              <a:tr h="516057">
                <a:tc>
                  <a:txBody>
                    <a:bodyPr/>
                    <a:lstStyle/>
                    <a:p>
                      <a:r>
                        <a:rPr lang="nb-NO" sz="1100" dirty="0"/>
                        <a:t>Element</a:t>
                      </a:r>
                    </a:p>
                    <a:p>
                      <a:endParaRPr lang="en-GB" sz="1100" dirty="0"/>
                    </a:p>
                  </a:txBody>
                  <a:tcPr/>
                </a:tc>
                <a:tc>
                  <a:txBody>
                    <a:bodyPr/>
                    <a:lstStyle/>
                    <a:p>
                      <a:r>
                        <a:rPr lang="nb-NO" sz="1100" dirty="0" err="1"/>
                        <a:t>Generic</a:t>
                      </a:r>
                      <a:r>
                        <a:rPr lang="nb-NO" sz="1100" dirty="0"/>
                        <a:t> </a:t>
                      </a:r>
                      <a:r>
                        <a:rPr lang="nb-NO" sz="1100" dirty="0" err="1"/>
                        <a:t>description</a:t>
                      </a:r>
                      <a:endParaRPr lang="en-GB" sz="1100" dirty="0"/>
                    </a:p>
                  </a:txBody>
                  <a:tcPr/>
                </a:tc>
                <a:tc>
                  <a:txBody>
                    <a:bodyPr/>
                    <a:lstStyle/>
                    <a:p>
                      <a:r>
                        <a:rPr lang="en-US" sz="1100" dirty="0"/>
                        <a:t>Content created by submitting entities (DATCPR file type)</a:t>
                      </a:r>
                      <a:endParaRPr lang="en-GB" sz="1100" dirty="0"/>
                    </a:p>
                  </a:txBody>
                  <a:tcPr/>
                </a:tc>
                <a:tc>
                  <a:txBody>
                    <a:bodyPr/>
                    <a:lstStyle/>
                    <a:p>
                      <a:r>
                        <a:rPr lang="en-US" sz="1100" dirty="0"/>
                        <a:t>Content received by submitting entities (FDBCPR file type)</a:t>
                      </a:r>
                      <a:endParaRPr lang="en-GB" sz="1100" dirty="0"/>
                    </a:p>
                  </a:txBody>
                  <a:tcPr/>
                </a:tc>
                <a:extLst>
                  <a:ext uri="{0D108BD9-81ED-4DB2-BD59-A6C34878D82A}">
                    <a16:rowId xmlns:a16="http://schemas.microsoft.com/office/drawing/2014/main" val="1630140884"/>
                  </a:ext>
                </a:extLst>
              </a:tr>
              <a:tr h="516057">
                <a:tc>
                  <a:txBody>
                    <a:bodyPr/>
                    <a:lstStyle/>
                    <a:p>
                      <a:r>
                        <a:rPr lang="nb-NO" sz="900" dirty="0">
                          <a:solidFill>
                            <a:srgbClr val="000000"/>
                          </a:solidFill>
                        </a:rPr>
                        <a:t>From</a:t>
                      </a:r>
                      <a:endParaRPr lang="en-GB" sz="900" dirty="0">
                        <a:solidFill>
                          <a:srgbClr val="000000"/>
                        </a:solidFill>
                      </a:endParaRPr>
                    </a:p>
                  </a:txBody>
                  <a:tcPr/>
                </a:tc>
                <a:tc>
                  <a:txBody>
                    <a:bodyPr/>
                    <a:lstStyle/>
                    <a:p>
                      <a:r>
                        <a:rPr lang="en-US" sz="900" dirty="0">
                          <a:solidFill>
                            <a:srgbClr val="000000"/>
                          </a:solidFill>
                        </a:rPr>
                        <a:t>Identifies the organization sending the message.</a:t>
                      </a:r>
                      <a:endParaRPr lang="en-GB" sz="900" dirty="0">
                        <a:solidFill>
                          <a:srgbClr val="000000"/>
                        </a:solidFill>
                      </a:endParaRPr>
                    </a:p>
                  </a:txBody>
                  <a:tcPr/>
                </a:tc>
                <a:tc>
                  <a:txBody>
                    <a:bodyPr/>
                    <a:lstStyle/>
                    <a:p>
                      <a:r>
                        <a:rPr lang="en-US" sz="900" dirty="0">
                          <a:solidFill>
                            <a:srgbClr val="000000"/>
                          </a:solidFill>
                        </a:rPr>
                        <a:t>LEI of the submitting entity.</a:t>
                      </a:r>
                      <a:endParaRPr lang="en-GB" sz="900" dirty="0">
                        <a:solidFill>
                          <a:srgbClr val="000000"/>
                        </a:solidFill>
                      </a:endParaRPr>
                    </a:p>
                  </a:txBody>
                  <a:tcPr/>
                </a:tc>
                <a:tc>
                  <a:txBody>
                    <a:bodyPr/>
                    <a:lstStyle/>
                    <a:p>
                      <a:r>
                        <a:rPr lang="nb-NO" sz="900" dirty="0">
                          <a:solidFill>
                            <a:srgbClr val="000000"/>
                          </a:solidFill>
                        </a:rPr>
                        <a:t>NO</a:t>
                      </a:r>
                      <a:endParaRPr lang="en-GB" sz="900" dirty="0">
                        <a:solidFill>
                          <a:srgbClr val="000000"/>
                        </a:solidFill>
                      </a:endParaRPr>
                    </a:p>
                  </a:txBody>
                  <a:tcPr/>
                </a:tc>
                <a:extLst>
                  <a:ext uri="{0D108BD9-81ED-4DB2-BD59-A6C34878D82A}">
                    <a16:rowId xmlns:a16="http://schemas.microsoft.com/office/drawing/2014/main" val="92447022"/>
                  </a:ext>
                </a:extLst>
              </a:tr>
              <a:tr h="516057">
                <a:tc>
                  <a:txBody>
                    <a:bodyPr/>
                    <a:lstStyle/>
                    <a:p>
                      <a:r>
                        <a:rPr lang="nb-NO" sz="900" dirty="0">
                          <a:solidFill>
                            <a:srgbClr val="000000"/>
                          </a:solidFill>
                        </a:rPr>
                        <a:t>To</a:t>
                      </a:r>
                      <a:endParaRPr lang="en-GB" sz="900" dirty="0">
                        <a:solidFill>
                          <a:srgbClr val="000000"/>
                        </a:solidFill>
                      </a:endParaRPr>
                    </a:p>
                  </a:txBody>
                  <a:tcPr/>
                </a:tc>
                <a:tc>
                  <a:txBody>
                    <a:bodyPr/>
                    <a:lstStyle/>
                    <a:p>
                      <a:r>
                        <a:rPr lang="en-US" sz="900" dirty="0">
                          <a:solidFill>
                            <a:srgbClr val="000000"/>
                          </a:solidFill>
                        </a:rPr>
                        <a:t>Identifies the organization receiving the message</a:t>
                      </a:r>
                      <a:endParaRPr lang="en-GB" sz="900" dirty="0">
                        <a:solidFill>
                          <a:srgbClr val="000000"/>
                        </a:solidFill>
                      </a:endParaRPr>
                    </a:p>
                  </a:txBody>
                  <a:tcPr/>
                </a:tc>
                <a:tc>
                  <a:txBody>
                    <a:bodyPr/>
                    <a:lstStyle/>
                    <a:p>
                      <a:r>
                        <a:rPr lang="en-GB" sz="900" dirty="0">
                          <a:solidFill>
                            <a:srgbClr val="000000"/>
                          </a:solidFill>
                        </a:rPr>
                        <a:t>NO</a:t>
                      </a:r>
                    </a:p>
                    <a:p>
                      <a:endParaRPr lang="en-GB" sz="900" dirty="0">
                        <a:solidFill>
                          <a:srgbClr val="000000"/>
                        </a:solidFill>
                      </a:endParaRPr>
                    </a:p>
                    <a:p>
                      <a:r>
                        <a:rPr lang="en-GB" sz="800" dirty="0">
                          <a:solidFill>
                            <a:srgbClr val="000000"/>
                          </a:solidFill>
                        </a:rPr>
                        <a:t>For</a:t>
                      </a:r>
                      <a:r>
                        <a:rPr lang="en-GB" sz="800" baseline="0" dirty="0">
                          <a:solidFill>
                            <a:srgbClr val="000000"/>
                          </a:solidFill>
                        </a:rPr>
                        <a:t> example:</a:t>
                      </a:r>
                      <a:endParaRPr lang="en-GB" sz="800" dirty="0">
                        <a:solidFill>
                          <a:srgbClr val="000000"/>
                        </a:solidFill>
                      </a:endParaRPr>
                    </a:p>
                    <a:p>
                      <a:r>
                        <a:rPr lang="en-GB" sz="800" dirty="0">
                          <a:solidFill>
                            <a:srgbClr val="000000"/>
                          </a:solidFill>
                        </a:rPr>
                        <a:t>&lt;To&gt;</a:t>
                      </a:r>
                    </a:p>
                    <a:p>
                      <a:r>
                        <a:rPr lang="en-GB" sz="800" dirty="0">
                          <a:solidFill>
                            <a:srgbClr val="000000"/>
                          </a:solidFill>
                        </a:rPr>
                        <a:t>  &lt;</a:t>
                      </a:r>
                      <a:r>
                        <a:rPr lang="en-GB" sz="800" dirty="0" err="1">
                          <a:solidFill>
                            <a:srgbClr val="000000"/>
                          </a:solidFill>
                        </a:rPr>
                        <a:t>OrgId</a:t>
                      </a:r>
                      <a:r>
                        <a:rPr lang="en-GB" sz="800" dirty="0">
                          <a:solidFill>
                            <a:srgbClr val="000000"/>
                          </a:solidFill>
                        </a:rPr>
                        <a:t>&gt;</a:t>
                      </a:r>
                    </a:p>
                    <a:p>
                      <a:r>
                        <a:rPr lang="en-GB" sz="800" dirty="0">
                          <a:solidFill>
                            <a:srgbClr val="000000"/>
                          </a:solidFill>
                        </a:rPr>
                        <a:t>    &lt;Id&gt;</a:t>
                      </a:r>
                    </a:p>
                    <a:p>
                      <a:r>
                        <a:rPr lang="en-GB" sz="800" dirty="0">
                          <a:solidFill>
                            <a:srgbClr val="000000"/>
                          </a:solidFill>
                        </a:rPr>
                        <a:t>      &lt;</a:t>
                      </a:r>
                      <a:r>
                        <a:rPr lang="en-GB" sz="800" dirty="0" err="1">
                          <a:solidFill>
                            <a:srgbClr val="000000"/>
                          </a:solidFill>
                        </a:rPr>
                        <a:t>OrgId</a:t>
                      </a:r>
                      <a:r>
                        <a:rPr lang="en-GB" sz="800" dirty="0">
                          <a:solidFill>
                            <a:srgbClr val="000000"/>
                          </a:solidFill>
                        </a:rPr>
                        <a:t>&gt;</a:t>
                      </a:r>
                    </a:p>
                    <a:p>
                      <a:r>
                        <a:rPr lang="en-GB" sz="800" dirty="0">
                          <a:solidFill>
                            <a:srgbClr val="000000"/>
                          </a:solidFill>
                        </a:rPr>
                        <a:t>        &lt;</a:t>
                      </a:r>
                      <a:r>
                        <a:rPr lang="en-GB" sz="800" dirty="0" err="1">
                          <a:solidFill>
                            <a:srgbClr val="000000"/>
                          </a:solidFill>
                        </a:rPr>
                        <a:t>Othr</a:t>
                      </a:r>
                      <a:r>
                        <a:rPr lang="en-GB" sz="800" dirty="0">
                          <a:solidFill>
                            <a:srgbClr val="000000"/>
                          </a:solidFill>
                        </a:rPr>
                        <a:t>&gt;</a:t>
                      </a:r>
                    </a:p>
                    <a:p>
                      <a:r>
                        <a:rPr lang="en-GB" sz="800" dirty="0">
                          <a:solidFill>
                            <a:srgbClr val="000000"/>
                          </a:solidFill>
                        </a:rPr>
                        <a:t>          &lt;Id&gt;NO&lt;/Id&gt;</a:t>
                      </a:r>
                    </a:p>
                    <a:p>
                      <a:r>
                        <a:rPr lang="en-GB" sz="800" dirty="0">
                          <a:solidFill>
                            <a:srgbClr val="000000"/>
                          </a:solidFill>
                        </a:rPr>
                        <a:t>          &lt;</a:t>
                      </a:r>
                      <a:r>
                        <a:rPr lang="en-GB" sz="800" dirty="0" err="1">
                          <a:solidFill>
                            <a:srgbClr val="000000"/>
                          </a:solidFill>
                        </a:rPr>
                        <a:t>SchmeNm</a:t>
                      </a:r>
                      <a:r>
                        <a:rPr lang="en-GB" sz="800" dirty="0">
                          <a:solidFill>
                            <a:srgbClr val="000000"/>
                          </a:solidFill>
                        </a:rPr>
                        <a:t>&gt;</a:t>
                      </a:r>
                    </a:p>
                    <a:p>
                      <a:r>
                        <a:rPr lang="en-GB" sz="800" dirty="0">
                          <a:solidFill>
                            <a:srgbClr val="000000"/>
                          </a:solidFill>
                        </a:rPr>
                        <a:t>            &lt;</a:t>
                      </a:r>
                      <a:r>
                        <a:rPr lang="en-GB" sz="800" dirty="0" err="1">
                          <a:solidFill>
                            <a:srgbClr val="000000"/>
                          </a:solidFill>
                        </a:rPr>
                        <a:t>Prtry</a:t>
                      </a:r>
                      <a:r>
                        <a:rPr lang="en-GB" sz="800" dirty="0">
                          <a:solidFill>
                            <a:srgbClr val="000000"/>
                          </a:solidFill>
                        </a:rPr>
                        <a:t>&gt;Authority code&lt;/</a:t>
                      </a:r>
                      <a:r>
                        <a:rPr lang="en-GB" sz="800" dirty="0" err="1">
                          <a:solidFill>
                            <a:srgbClr val="000000"/>
                          </a:solidFill>
                        </a:rPr>
                        <a:t>Prtry</a:t>
                      </a:r>
                      <a:r>
                        <a:rPr lang="en-GB" sz="800" dirty="0">
                          <a:solidFill>
                            <a:srgbClr val="000000"/>
                          </a:solidFill>
                        </a:rPr>
                        <a:t>&gt;</a:t>
                      </a:r>
                    </a:p>
                    <a:p>
                      <a:r>
                        <a:rPr lang="en-GB" sz="800" dirty="0">
                          <a:solidFill>
                            <a:srgbClr val="000000"/>
                          </a:solidFill>
                        </a:rPr>
                        <a:t>          &lt;/</a:t>
                      </a:r>
                      <a:r>
                        <a:rPr lang="en-GB" sz="800" dirty="0" err="1">
                          <a:solidFill>
                            <a:srgbClr val="000000"/>
                          </a:solidFill>
                        </a:rPr>
                        <a:t>SchmeNm</a:t>
                      </a:r>
                      <a:r>
                        <a:rPr lang="en-GB" sz="800" dirty="0">
                          <a:solidFill>
                            <a:srgbClr val="000000"/>
                          </a:solidFill>
                        </a:rPr>
                        <a:t>&gt;</a:t>
                      </a:r>
                    </a:p>
                    <a:p>
                      <a:r>
                        <a:rPr lang="en-GB" sz="800" dirty="0">
                          <a:solidFill>
                            <a:srgbClr val="000000"/>
                          </a:solidFill>
                        </a:rPr>
                        <a:t>        &lt;/</a:t>
                      </a:r>
                      <a:r>
                        <a:rPr lang="en-GB" sz="800" dirty="0" err="1">
                          <a:solidFill>
                            <a:srgbClr val="000000"/>
                          </a:solidFill>
                        </a:rPr>
                        <a:t>Othr</a:t>
                      </a:r>
                      <a:r>
                        <a:rPr lang="en-GB" sz="800" dirty="0">
                          <a:solidFill>
                            <a:srgbClr val="000000"/>
                          </a:solidFill>
                        </a:rPr>
                        <a:t>&gt;</a:t>
                      </a:r>
                    </a:p>
                    <a:p>
                      <a:r>
                        <a:rPr lang="en-GB" sz="800" dirty="0">
                          <a:solidFill>
                            <a:srgbClr val="000000"/>
                          </a:solidFill>
                        </a:rPr>
                        <a:t>      &lt;/</a:t>
                      </a:r>
                      <a:r>
                        <a:rPr lang="en-GB" sz="800" dirty="0" err="1">
                          <a:solidFill>
                            <a:srgbClr val="000000"/>
                          </a:solidFill>
                        </a:rPr>
                        <a:t>OrgId</a:t>
                      </a:r>
                      <a:r>
                        <a:rPr lang="en-GB" sz="800" dirty="0">
                          <a:solidFill>
                            <a:srgbClr val="000000"/>
                          </a:solidFill>
                        </a:rPr>
                        <a:t>&gt;</a:t>
                      </a:r>
                    </a:p>
                    <a:p>
                      <a:r>
                        <a:rPr lang="en-GB" sz="800" dirty="0">
                          <a:solidFill>
                            <a:srgbClr val="000000"/>
                          </a:solidFill>
                        </a:rPr>
                        <a:t>    &lt;/Id&gt;</a:t>
                      </a:r>
                    </a:p>
                    <a:p>
                      <a:r>
                        <a:rPr lang="en-GB" sz="800" dirty="0">
                          <a:solidFill>
                            <a:srgbClr val="000000"/>
                          </a:solidFill>
                        </a:rPr>
                        <a:t>  &lt;/</a:t>
                      </a:r>
                      <a:r>
                        <a:rPr lang="en-GB" sz="800" dirty="0" err="1">
                          <a:solidFill>
                            <a:srgbClr val="000000"/>
                          </a:solidFill>
                        </a:rPr>
                        <a:t>OrgId</a:t>
                      </a:r>
                      <a:r>
                        <a:rPr lang="en-GB" sz="800" dirty="0">
                          <a:solidFill>
                            <a:srgbClr val="000000"/>
                          </a:solidFill>
                        </a:rPr>
                        <a:t>&gt;</a:t>
                      </a:r>
                    </a:p>
                    <a:p>
                      <a:r>
                        <a:rPr lang="en-GB" sz="800" dirty="0">
                          <a:solidFill>
                            <a:srgbClr val="000000"/>
                          </a:solidFill>
                        </a:rPr>
                        <a:t>&lt;/To&gt;</a:t>
                      </a:r>
                      <a:endParaRPr lang="en-GB" sz="700" dirty="0">
                        <a:solidFill>
                          <a:srgbClr val="000000"/>
                        </a:solidFill>
                      </a:endParaRPr>
                    </a:p>
                  </a:txBody>
                  <a:tcPr/>
                </a:tc>
                <a:tc>
                  <a:txBody>
                    <a:bodyPr/>
                    <a:lstStyle/>
                    <a:p>
                      <a:r>
                        <a:rPr lang="en-US" sz="900" dirty="0">
                          <a:solidFill>
                            <a:srgbClr val="000000"/>
                          </a:solidFill>
                        </a:rPr>
                        <a:t>&lt;From&gt; used by submitting entity in received submissions</a:t>
                      </a:r>
                      <a:endParaRPr lang="en-GB" sz="900" dirty="0">
                        <a:solidFill>
                          <a:srgbClr val="000000"/>
                        </a:solidFill>
                      </a:endParaRPr>
                    </a:p>
                  </a:txBody>
                  <a:tcPr/>
                </a:tc>
                <a:extLst>
                  <a:ext uri="{0D108BD9-81ED-4DB2-BD59-A6C34878D82A}">
                    <a16:rowId xmlns:a16="http://schemas.microsoft.com/office/drawing/2014/main" val="3715558086"/>
                  </a:ext>
                </a:extLst>
              </a:tr>
              <a:tr h="516057">
                <a:tc>
                  <a:txBody>
                    <a:bodyPr/>
                    <a:lstStyle/>
                    <a:p>
                      <a:r>
                        <a:rPr lang="nb-NO" sz="900" dirty="0">
                          <a:solidFill>
                            <a:srgbClr val="000000"/>
                          </a:solidFill>
                        </a:rPr>
                        <a:t>Business Message </a:t>
                      </a:r>
                      <a:r>
                        <a:rPr lang="nb-NO" sz="900" dirty="0" err="1">
                          <a:solidFill>
                            <a:srgbClr val="000000"/>
                          </a:solidFill>
                        </a:rPr>
                        <a:t>Identifier</a:t>
                      </a:r>
                      <a:endParaRPr lang="en-GB" sz="900" dirty="0">
                        <a:solidFill>
                          <a:srgbClr val="000000"/>
                        </a:solidFill>
                      </a:endParaRPr>
                    </a:p>
                  </a:txBody>
                  <a:tcPr/>
                </a:tc>
                <a:tc>
                  <a:txBody>
                    <a:bodyPr/>
                    <a:lstStyle/>
                    <a:p>
                      <a:r>
                        <a:rPr lang="en-US" sz="900" dirty="0">
                          <a:solidFill>
                            <a:srgbClr val="000000"/>
                          </a:solidFill>
                        </a:rPr>
                        <a:t>Unambiguously identifies the Business Message to the Messaging Endpoint.</a:t>
                      </a:r>
                      <a:endParaRPr lang="en-GB" sz="900" dirty="0">
                        <a:solidFill>
                          <a:srgbClr val="000000"/>
                        </a:solidFill>
                      </a:endParaRPr>
                    </a:p>
                  </a:txBody>
                  <a:tcPr/>
                </a:tc>
                <a:tc>
                  <a:txBody>
                    <a:bodyPr/>
                    <a:lstStyle/>
                    <a:p>
                      <a:r>
                        <a:rPr lang="en-US" sz="900" dirty="0">
                          <a:solidFill>
                            <a:srgbClr val="000000"/>
                          </a:solidFill>
                        </a:rPr>
                        <a:t>&lt;Sequence No&gt;-</a:t>
                      </a:r>
                    </a:p>
                    <a:p>
                      <a:r>
                        <a:rPr lang="en-US" sz="900" dirty="0">
                          <a:solidFill>
                            <a:srgbClr val="000000"/>
                          </a:solidFill>
                        </a:rPr>
                        <a:t>&lt;Version&gt;_&lt;Year&gt; of the</a:t>
                      </a:r>
                    </a:p>
                    <a:p>
                      <a:r>
                        <a:rPr lang="en-US" sz="900" dirty="0">
                          <a:solidFill>
                            <a:srgbClr val="000000"/>
                          </a:solidFill>
                        </a:rPr>
                        <a:t>name of the Zip file to be sent.</a:t>
                      </a:r>
                    </a:p>
                    <a:p>
                      <a:r>
                        <a:rPr lang="en-US" sz="900" dirty="0">
                          <a:solidFill>
                            <a:srgbClr val="000000"/>
                          </a:solidFill>
                        </a:rPr>
                        <a:t>(Please refer to File Naming</a:t>
                      </a:r>
                      <a:r>
                        <a:rPr lang="en-US" sz="900" baseline="0" dirty="0">
                          <a:solidFill>
                            <a:srgbClr val="000000"/>
                          </a:solidFill>
                        </a:rPr>
                        <a:t> </a:t>
                      </a:r>
                      <a:r>
                        <a:rPr lang="nb-NO" sz="900" dirty="0">
                          <a:solidFill>
                            <a:srgbClr val="000000"/>
                          </a:solidFill>
                        </a:rPr>
                        <a:t>Conventions </a:t>
                      </a:r>
                      <a:r>
                        <a:rPr lang="nb-NO" sz="900" dirty="0" err="1">
                          <a:solidFill>
                            <a:srgbClr val="000000"/>
                          </a:solidFill>
                        </a:rPr>
                        <a:t>Annex</a:t>
                      </a:r>
                      <a:r>
                        <a:rPr lang="nb-NO" sz="900" dirty="0">
                          <a:solidFill>
                            <a:srgbClr val="000000"/>
                          </a:solidFill>
                        </a:rPr>
                        <a:t> 2).</a:t>
                      </a:r>
                      <a:endParaRPr lang="en-GB" sz="900" dirty="0">
                        <a:solidFill>
                          <a:srgbClr val="000000"/>
                        </a:solidFill>
                      </a:endParaRPr>
                    </a:p>
                  </a:txBody>
                  <a:tcPr/>
                </a:tc>
                <a:tc>
                  <a:txBody>
                    <a:bodyPr/>
                    <a:lstStyle/>
                    <a:p>
                      <a:r>
                        <a:rPr lang="en-US" sz="900" strike="noStrike" dirty="0">
                          <a:solidFill>
                            <a:srgbClr val="000000"/>
                          </a:solidFill>
                        </a:rPr>
                        <a:t>&lt;Recipient&gt;_&lt;</a:t>
                      </a:r>
                      <a:r>
                        <a:rPr lang="en-US" sz="900" strike="noStrike" dirty="0" err="1">
                          <a:solidFill>
                            <a:srgbClr val="000000"/>
                          </a:solidFill>
                        </a:rPr>
                        <a:t>SeqNo</a:t>
                      </a:r>
                      <a:r>
                        <a:rPr lang="en-US" sz="900" strike="noStrike" dirty="0">
                          <a:solidFill>
                            <a:srgbClr val="000000"/>
                          </a:solidFill>
                        </a:rPr>
                        <a:t>&gt;_&lt;Year&gt; from the name of the feedback file to be sent. (Please refer to</a:t>
                      </a:r>
                      <a:r>
                        <a:rPr lang="en-US" sz="900" strike="noStrike" baseline="0" dirty="0">
                          <a:solidFill>
                            <a:srgbClr val="000000"/>
                          </a:solidFill>
                        </a:rPr>
                        <a:t> File naming convention – DATCPR feedback files</a:t>
                      </a:r>
                      <a:r>
                        <a:rPr lang="en-US" sz="900" strike="noStrike" dirty="0">
                          <a:solidFill>
                            <a:srgbClr val="000000"/>
                          </a:solidFill>
                        </a:rPr>
                        <a:t> bellow)</a:t>
                      </a:r>
                      <a:endParaRPr lang="en-GB" sz="900" strike="sngStrike" dirty="0">
                        <a:solidFill>
                          <a:srgbClr val="000000"/>
                        </a:solidFill>
                      </a:endParaRPr>
                    </a:p>
                  </a:txBody>
                  <a:tcPr/>
                </a:tc>
                <a:extLst>
                  <a:ext uri="{0D108BD9-81ED-4DB2-BD59-A6C34878D82A}">
                    <a16:rowId xmlns:a16="http://schemas.microsoft.com/office/drawing/2014/main" val="764782861"/>
                  </a:ext>
                </a:extLst>
              </a:tr>
            </a:tbl>
          </a:graphicData>
        </a:graphic>
      </p:graphicFrame>
    </p:spTree>
    <p:extLst>
      <p:ext uri="{BB962C8B-B14F-4D97-AF65-F5344CB8AC3E}">
        <p14:creationId xmlns:p14="http://schemas.microsoft.com/office/powerpoint/2010/main" val="423045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4312" y="404664"/>
            <a:ext cx="8915400" cy="631844"/>
          </a:xfrm>
        </p:spPr>
        <p:txBody>
          <a:bodyPr/>
          <a:lstStyle/>
          <a:p>
            <a:r>
              <a:rPr lang="nb-NO" dirty="0"/>
              <a:t>Business Application Header (BAH) (</a:t>
            </a:r>
            <a:r>
              <a:rPr lang="nb-NO" dirty="0" err="1"/>
              <a:t>continued</a:t>
            </a:r>
            <a:r>
              <a:rPr lang="nb-NO" dirty="0"/>
              <a:t>)</a:t>
            </a:r>
            <a:endParaRPr lang="en-GB" dirty="0"/>
          </a:p>
        </p:txBody>
      </p:sp>
      <p:graphicFrame>
        <p:nvGraphicFramePr>
          <p:cNvPr id="6" name="Tabell 5"/>
          <p:cNvGraphicFramePr>
            <a:graphicFrameLocks noGrp="1"/>
          </p:cNvGraphicFramePr>
          <p:nvPr>
            <p:extLst>
              <p:ext uri="{D42A27DB-BD31-4B8C-83A1-F6EECF244321}">
                <p14:modId xmlns:p14="http://schemas.microsoft.com/office/powerpoint/2010/main" val="3038871911"/>
              </p:ext>
            </p:extLst>
          </p:nvPr>
        </p:nvGraphicFramePr>
        <p:xfrm>
          <a:off x="344488" y="1412776"/>
          <a:ext cx="8819200" cy="3089514"/>
        </p:xfrm>
        <a:graphic>
          <a:graphicData uri="http://schemas.openxmlformats.org/drawingml/2006/table">
            <a:tbl>
              <a:tblPr firstRow="1" bandRow="1">
                <a:tableStyleId>{5C22544A-7EE6-4342-B048-85BDC9FD1C3A}</a:tableStyleId>
              </a:tblPr>
              <a:tblGrid>
                <a:gridCol w="2204800">
                  <a:extLst>
                    <a:ext uri="{9D8B030D-6E8A-4147-A177-3AD203B41FA5}">
                      <a16:colId xmlns:a16="http://schemas.microsoft.com/office/drawing/2014/main" val="2134161456"/>
                    </a:ext>
                  </a:extLst>
                </a:gridCol>
                <a:gridCol w="2204800">
                  <a:extLst>
                    <a:ext uri="{9D8B030D-6E8A-4147-A177-3AD203B41FA5}">
                      <a16:colId xmlns:a16="http://schemas.microsoft.com/office/drawing/2014/main" val="3654340172"/>
                    </a:ext>
                  </a:extLst>
                </a:gridCol>
                <a:gridCol w="2204800">
                  <a:extLst>
                    <a:ext uri="{9D8B030D-6E8A-4147-A177-3AD203B41FA5}">
                      <a16:colId xmlns:a16="http://schemas.microsoft.com/office/drawing/2014/main" val="565799580"/>
                    </a:ext>
                  </a:extLst>
                </a:gridCol>
                <a:gridCol w="2204800">
                  <a:extLst>
                    <a:ext uri="{9D8B030D-6E8A-4147-A177-3AD203B41FA5}">
                      <a16:colId xmlns:a16="http://schemas.microsoft.com/office/drawing/2014/main" val="2316201639"/>
                    </a:ext>
                  </a:extLst>
                </a:gridCol>
              </a:tblGrid>
              <a:tr h="516057">
                <a:tc>
                  <a:txBody>
                    <a:bodyPr/>
                    <a:lstStyle/>
                    <a:p>
                      <a:r>
                        <a:rPr lang="nb-NO" sz="1100" dirty="0"/>
                        <a:t>Element</a:t>
                      </a:r>
                    </a:p>
                    <a:p>
                      <a:endParaRPr lang="en-GB" sz="1100" dirty="0"/>
                    </a:p>
                  </a:txBody>
                  <a:tcPr/>
                </a:tc>
                <a:tc>
                  <a:txBody>
                    <a:bodyPr/>
                    <a:lstStyle/>
                    <a:p>
                      <a:r>
                        <a:rPr lang="nb-NO" sz="1100" dirty="0" err="1"/>
                        <a:t>Generic</a:t>
                      </a:r>
                      <a:r>
                        <a:rPr lang="nb-NO" sz="1100" dirty="0"/>
                        <a:t> </a:t>
                      </a:r>
                      <a:r>
                        <a:rPr lang="nb-NO" sz="1100" dirty="0" err="1"/>
                        <a:t>description</a:t>
                      </a:r>
                      <a:endParaRPr lang="en-GB" sz="1100" dirty="0"/>
                    </a:p>
                  </a:txBody>
                  <a:tcPr/>
                </a:tc>
                <a:tc>
                  <a:txBody>
                    <a:bodyPr/>
                    <a:lstStyle/>
                    <a:p>
                      <a:r>
                        <a:rPr lang="en-US" sz="1100" dirty="0"/>
                        <a:t>Content created by submitting entities (DATCPR file type)</a:t>
                      </a:r>
                      <a:endParaRPr lang="en-GB" sz="1100" dirty="0"/>
                    </a:p>
                  </a:txBody>
                  <a:tcPr/>
                </a:tc>
                <a:tc>
                  <a:txBody>
                    <a:bodyPr/>
                    <a:lstStyle/>
                    <a:p>
                      <a:r>
                        <a:rPr lang="en-US" sz="1100" dirty="0"/>
                        <a:t>Content received by submitting entities (FDBCPR file type)</a:t>
                      </a:r>
                      <a:endParaRPr lang="en-GB" sz="1100" dirty="0"/>
                    </a:p>
                  </a:txBody>
                  <a:tcPr/>
                </a:tc>
                <a:extLst>
                  <a:ext uri="{0D108BD9-81ED-4DB2-BD59-A6C34878D82A}">
                    <a16:rowId xmlns:a16="http://schemas.microsoft.com/office/drawing/2014/main" val="1630140884"/>
                  </a:ext>
                </a:extLst>
              </a:tr>
              <a:tr h="516057">
                <a:tc>
                  <a:txBody>
                    <a:bodyPr/>
                    <a:lstStyle/>
                    <a:p>
                      <a:r>
                        <a:rPr lang="nb-NO" sz="900" dirty="0"/>
                        <a:t>Message Definition </a:t>
                      </a:r>
                      <a:r>
                        <a:rPr lang="nb-NO" sz="900" dirty="0" err="1"/>
                        <a:t>Identifier</a:t>
                      </a:r>
                      <a:endParaRPr lang="en-GB" sz="900" dirty="0"/>
                    </a:p>
                  </a:txBody>
                  <a:tcPr/>
                </a:tc>
                <a:tc>
                  <a:txBody>
                    <a:bodyPr/>
                    <a:lstStyle/>
                    <a:p>
                      <a:r>
                        <a:rPr lang="en-US" sz="900" dirty="0">
                          <a:solidFill>
                            <a:schemeClr val="tx1"/>
                          </a:solidFill>
                        </a:rPr>
                        <a:t>Identification of the type of the message (ISO 20022 message identifier or FCA message identifier).</a:t>
                      </a:r>
                      <a:endParaRPr lang="en-GB" sz="900" dirty="0">
                        <a:solidFill>
                          <a:schemeClr val="tx1"/>
                        </a:solidFill>
                      </a:endParaRPr>
                    </a:p>
                  </a:txBody>
                  <a:tcPr/>
                </a:tc>
                <a:tc>
                  <a:txBody>
                    <a:bodyPr/>
                    <a:lstStyle/>
                    <a:p>
                      <a:r>
                        <a:rPr lang="en-US" sz="900" dirty="0">
                          <a:solidFill>
                            <a:schemeClr val="tx1"/>
                          </a:solidFill>
                        </a:rPr>
                        <a:t>Identifier of the relevant FCA message. </a:t>
                      </a:r>
                      <a:r>
                        <a:rPr lang="en-US" sz="900" dirty="0">
                          <a:solidFill>
                            <a:srgbClr val="FF0000"/>
                          </a:solidFill>
                        </a:rPr>
                        <a:t>composrpt.v1_10</a:t>
                      </a:r>
                      <a:endParaRPr lang="en-GB" sz="900" dirty="0">
                        <a:solidFill>
                          <a:srgbClr val="FF0000"/>
                        </a:solidFill>
                      </a:endParaRPr>
                    </a:p>
                  </a:txBody>
                  <a:tcPr/>
                </a:tc>
                <a:tc>
                  <a:txBody>
                    <a:bodyPr/>
                    <a:lstStyle/>
                    <a:p>
                      <a:r>
                        <a:rPr lang="en-US" sz="900" dirty="0">
                          <a:solidFill>
                            <a:schemeClr val="tx1"/>
                          </a:solidFill>
                        </a:rPr>
                        <a:t>Identifier of the relevant ISO 20022 message. Auth.031.001.01</a:t>
                      </a:r>
                      <a:endParaRPr lang="en-GB" sz="900" dirty="0">
                        <a:solidFill>
                          <a:schemeClr val="tx1"/>
                        </a:solidFill>
                      </a:endParaRPr>
                    </a:p>
                  </a:txBody>
                  <a:tcPr/>
                </a:tc>
                <a:extLst>
                  <a:ext uri="{0D108BD9-81ED-4DB2-BD59-A6C34878D82A}">
                    <a16:rowId xmlns:a16="http://schemas.microsoft.com/office/drawing/2014/main" val="227342450"/>
                  </a:ext>
                </a:extLst>
              </a:tr>
              <a:tr h="516057">
                <a:tc>
                  <a:txBody>
                    <a:bodyPr/>
                    <a:lstStyle/>
                    <a:p>
                      <a:r>
                        <a:rPr lang="nb-NO" sz="900" dirty="0" err="1"/>
                        <a:t>Creation</a:t>
                      </a:r>
                      <a:r>
                        <a:rPr lang="nb-NO" sz="900" dirty="0"/>
                        <a:t> Date</a:t>
                      </a:r>
                      <a:endParaRPr lang="en-GB" sz="900" dirty="0"/>
                    </a:p>
                  </a:txBody>
                  <a:tcPr/>
                </a:tc>
                <a:tc>
                  <a:txBody>
                    <a:bodyPr/>
                    <a:lstStyle/>
                    <a:p>
                      <a:r>
                        <a:rPr lang="en-US" sz="900" dirty="0"/>
                        <a:t>Date and time when this Business Message was created.</a:t>
                      </a:r>
                      <a:endParaRPr lang="en-GB" sz="900" dirty="0"/>
                    </a:p>
                  </a:txBody>
                  <a:tcPr/>
                </a:tc>
                <a:tc>
                  <a:txBody>
                    <a:bodyPr/>
                    <a:lstStyle/>
                    <a:p>
                      <a:r>
                        <a:rPr lang="en-US" sz="900" dirty="0"/>
                        <a:t>UTC Date and time in ISO 8601 format.</a:t>
                      </a:r>
                      <a:endParaRPr lang="en-GB" sz="900" dirty="0"/>
                    </a:p>
                  </a:txBody>
                  <a:tcPr/>
                </a:tc>
                <a:tc>
                  <a:txBody>
                    <a:bodyPr/>
                    <a:lstStyle/>
                    <a:p>
                      <a:r>
                        <a:rPr lang="en-US" sz="900" dirty="0"/>
                        <a:t>UTC Date and time in ISO 8601 format.</a:t>
                      </a:r>
                      <a:endParaRPr lang="en-GB" sz="900" dirty="0"/>
                    </a:p>
                  </a:txBody>
                  <a:tcPr/>
                </a:tc>
                <a:extLst>
                  <a:ext uri="{0D108BD9-81ED-4DB2-BD59-A6C34878D82A}">
                    <a16:rowId xmlns:a16="http://schemas.microsoft.com/office/drawing/2014/main" val="1883729341"/>
                  </a:ext>
                </a:extLst>
              </a:tr>
              <a:tr h="516057">
                <a:tc>
                  <a:txBody>
                    <a:bodyPr/>
                    <a:lstStyle/>
                    <a:p>
                      <a:r>
                        <a:rPr lang="nb-NO" sz="900" dirty="0" err="1"/>
                        <a:t>Related</a:t>
                      </a:r>
                      <a:endParaRPr lang="en-GB" sz="900" dirty="0"/>
                    </a:p>
                  </a:txBody>
                  <a:tcPr/>
                </a:tc>
                <a:tc>
                  <a:txBody>
                    <a:bodyPr/>
                    <a:lstStyle/>
                    <a:p>
                      <a:r>
                        <a:rPr lang="en-US" sz="900" dirty="0"/>
                        <a:t>Specifies the Business Application Header of the Business Message to which this Business Message Relates</a:t>
                      </a:r>
                      <a:endParaRPr lang="en-GB" sz="900" dirty="0"/>
                    </a:p>
                  </a:txBody>
                  <a:tcPr/>
                </a:tc>
                <a:tc>
                  <a:txBody>
                    <a:bodyPr/>
                    <a:lstStyle/>
                    <a:p>
                      <a:r>
                        <a:rPr lang="nb-NO" sz="900" dirty="0"/>
                        <a:t>Not used </a:t>
                      </a:r>
                      <a:endParaRPr lang="en-GB" sz="900" dirty="0"/>
                    </a:p>
                  </a:txBody>
                  <a:tcPr/>
                </a:tc>
                <a:tc>
                  <a:txBody>
                    <a:bodyPr/>
                    <a:lstStyle/>
                    <a:p>
                      <a:r>
                        <a:rPr lang="en-US" sz="900" dirty="0"/>
                        <a:t>Where the feedback file is in response to a single submission this will hold a copy of the BAH of the referred to data message. Where the feedback file contains details relating to more than one submission (e.g. feedback following re-processing of held reports), this attribute will contain the BAH from the latest submission for which feedback is being provided.</a:t>
                      </a:r>
                      <a:endParaRPr lang="en-GB" sz="900" dirty="0"/>
                    </a:p>
                  </a:txBody>
                  <a:tcPr/>
                </a:tc>
                <a:extLst>
                  <a:ext uri="{0D108BD9-81ED-4DB2-BD59-A6C34878D82A}">
                    <a16:rowId xmlns:a16="http://schemas.microsoft.com/office/drawing/2014/main" val="2179334896"/>
                  </a:ext>
                </a:extLst>
              </a:tr>
            </a:tbl>
          </a:graphicData>
        </a:graphic>
      </p:graphicFrame>
    </p:spTree>
    <p:extLst>
      <p:ext uri="{BB962C8B-B14F-4D97-AF65-F5344CB8AC3E}">
        <p14:creationId xmlns:p14="http://schemas.microsoft.com/office/powerpoint/2010/main" val="838211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XML Schemas</a:t>
            </a:r>
          </a:p>
        </p:txBody>
      </p:sp>
      <p:sp>
        <p:nvSpPr>
          <p:cNvPr id="3" name="Plassholder for innhold 2"/>
          <p:cNvSpPr>
            <a:spLocks noGrp="1"/>
          </p:cNvSpPr>
          <p:nvPr>
            <p:ph idx="1"/>
          </p:nvPr>
        </p:nvSpPr>
        <p:spPr/>
        <p:txBody>
          <a:bodyPr/>
          <a:lstStyle/>
          <a:p>
            <a:r>
              <a:rPr lang="nb-NO" sz="1400" dirty="0" err="1"/>
              <a:t>Description</a:t>
            </a:r>
            <a:r>
              <a:rPr lang="nb-NO" sz="1400" dirty="0"/>
              <a:t> </a:t>
            </a:r>
            <a:r>
              <a:rPr lang="nb-NO" sz="1400" dirty="0" err="1"/>
              <a:t>of</a:t>
            </a:r>
            <a:r>
              <a:rPr lang="nb-NO" sz="1400" dirty="0"/>
              <a:t> XML </a:t>
            </a:r>
            <a:r>
              <a:rPr lang="nb-NO" sz="1400" dirty="0" err="1"/>
              <a:t>messages</a:t>
            </a:r>
            <a:r>
              <a:rPr lang="nb-NO" sz="1400" dirty="0"/>
              <a:t> </a:t>
            </a:r>
            <a:r>
              <a:rPr lang="nb-NO" sz="1400" dirty="0" err="1"/>
              <a:t>description</a:t>
            </a:r>
            <a:endParaRPr lang="nb-NO" sz="1400" dirty="0"/>
          </a:p>
          <a:p>
            <a:pPr lvl="1"/>
            <a:r>
              <a:rPr lang="en-US" sz="1400" dirty="0"/>
              <a:t>All inbound and outbound files to the CPRS will follow a standard structure, comprising a Business Message Header XML Schema Definition (XSD) which encapsulates a Business Application Header XSD and a single Business Fields XSD. </a:t>
            </a:r>
          </a:p>
          <a:p>
            <a:pPr lvl="1"/>
            <a:r>
              <a:rPr lang="en-US" sz="1400" dirty="0"/>
              <a:t>The Business Message Header XSD and Business Application Header XSD are ISO 20022 compliant. </a:t>
            </a:r>
          </a:p>
          <a:p>
            <a:pPr lvl="1"/>
            <a:r>
              <a:rPr lang="en-US" sz="1400" dirty="0"/>
              <a:t>The Business Fields XSD for commodity derivative position report data submissions has been developed by the FCA based on the fields specified by ESMA. Where possible, we have aligned this XSD to ISO 20022 standards. </a:t>
            </a:r>
          </a:p>
          <a:p>
            <a:pPr lvl="1"/>
            <a:r>
              <a:rPr lang="en-US" sz="1400" dirty="0"/>
              <a:t>All incoming and outgoing files will be validated against the XML schema corresponding to the submission’s file type as per the table on the next slide.</a:t>
            </a:r>
            <a:endParaRPr lang="en-GB" sz="1400" dirty="0"/>
          </a:p>
        </p:txBody>
      </p:sp>
    </p:spTree>
    <p:extLst>
      <p:ext uri="{BB962C8B-B14F-4D97-AF65-F5344CB8AC3E}">
        <p14:creationId xmlns:p14="http://schemas.microsoft.com/office/powerpoint/2010/main" val="404378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GB" sz="2400" dirty="0"/>
              <a:t>Reporting principles</a:t>
            </a:r>
          </a:p>
        </p:txBody>
      </p:sp>
      <p:sp>
        <p:nvSpPr>
          <p:cNvPr id="6" name="Plassholder for innhold 5"/>
          <p:cNvSpPr>
            <a:spLocks noGrp="1"/>
          </p:cNvSpPr>
          <p:nvPr>
            <p:ph idx="1"/>
          </p:nvPr>
        </p:nvSpPr>
        <p:spPr/>
        <p:txBody>
          <a:bodyPr/>
          <a:lstStyle/>
          <a:p>
            <a:r>
              <a:rPr lang="en-US" sz="1400" dirty="0"/>
              <a:t>Norwegian Trading Venues are required to send position reports to the NFSA for each day that they are open for trading, or for investment firms on which they hold an EEOTC position. </a:t>
            </a:r>
          </a:p>
          <a:p>
            <a:r>
              <a:rPr lang="en-US" sz="1400" dirty="0"/>
              <a:t>This includes any Norwegian public holidays on which the TV is open. The TV must report the position of each position holder at the end of the trading day (day ‘T’). If a TV is closed, then the NFSA will carry forward positions from the previous working day. If an entity does not submit data for another reason, such as technical failure, then the NFSA may choose to carry forward positions received from the entity from the previous reporting day.</a:t>
            </a:r>
          </a:p>
          <a:p>
            <a:r>
              <a:rPr lang="en-US" sz="1400" dirty="0"/>
              <a:t>Investment Firms (IFs) trading in commodity derivatives or emission allowances (including derivatives thereof) outside a trading venue, are required to send position reports for EEOTC positions to the competent authority of the trading venue where the commodity derivatives or emission allowances or derivatives thereof are traded. </a:t>
            </a:r>
            <a:endParaRPr lang="en-GB" sz="1400" dirty="0"/>
          </a:p>
        </p:txBody>
      </p:sp>
      <p:sp>
        <p:nvSpPr>
          <p:cNvPr id="2" name="Plassholder for lysbildenummer 1"/>
          <p:cNvSpPr>
            <a:spLocks noGrp="1"/>
          </p:cNvSpPr>
          <p:nvPr>
            <p:ph type="sldNum" sz="quarter" idx="11"/>
          </p:nvPr>
        </p:nvSpPr>
        <p:spPr/>
        <p:txBody>
          <a:bodyPr/>
          <a:lstStyle/>
          <a:p>
            <a:fld id="{3C11D439-B8EA-495A-9D11-975964FD98FB}" type="slidenum">
              <a:rPr lang="nb-NO" smtClean="0"/>
              <a:pPr/>
              <a:t>3</a:t>
            </a:fld>
            <a:endParaRPr lang="nb-NO"/>
          </a:p>
        </p:txBody>
      </p:sp>
    </p:spTree>
    <p:extLst>
      <p:ext uri="{BB962C8B-B14F-4D97-AF65-F5344CB8AC3E}">
        <p14:creationId xmlns:p14="http://schemas.microsoft.com/office/powerpoint/2010/main" val="397138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CPRS XML Schemas</a:t>
            </a:r>
          </a:p>
        </p:txBody>
      </p:sp>
      <p:graphicFrame>
        <p:nvGraphicFramePr>
          <p:cNvPr id="7" name="Tabel 6"/>
          <p:cNvGraphicFramePr>
            <a:graphicFrameLocks noGrp="1"/>
          </p:cNvGraphicFramePr>
          <p:nvPr>
            <p:extLst>
              <p:ext uri="{D42A27DB-BD31-4B8C-83A1-F6EECF244321}">
                <p14:modId xmlns:p14="http://schemas.microsoft.com/office/powerpoint/2010/main" val="2718180719"/>
              </p:ext>
            </p:extLst>
          </p:nvPr>
        </p:nvGraphicFramePr>
        <p:xfrm>
          <a:off x="344488" y="1484784"/>
          <a:ext cx="9000999" cy="2849880"/>
        </p:xfrm>
        <a:graphic>
          <a:graphicData uri="http://schemas.openxmlformats.org/drawingml/2006/table">
            <a:tbl>
              <a:tblPr firstRow="1" bandRow="1">
                <a:tableStyleId>{5C22544A-7EE6-4342-B048-85BDC9FD1C3A}</a:tableStyleId>
              </a:tblPr>
              <a:tblGrid>
                <a:gridCol w="1301192">
                  <a:extLst>
                    <a:ext uri="{9D8B030D-6E8A-4147-A177-3AD203B41FA5}">
                      <a16:colId xmlns:a16="http://schemas.microsoft.com/office/drawing/2014/main" val="20000"/>
                    </a:ext>
                  </a:extLst>
                </a:gridCol>
                <a:gridCol w="2685145">
                  <a:extLst>
                    <a:ext uri="{9D8B030D-6E8A-4147-A177-3AD203B41FA5}">
                      <a16:colId xmlns:a16="http://schemas.microsoft.com/office/drawing/2014/main" val="20001"/>
                    </a:ext>
                  </a:extLst>
                </a:gridCol>
                <a:gridCol w="5014662">
                  <a:extLst>
                    <a:ext uri="{9D8B030D-6E8A-4147-A177-3AD203B41FA5}">
                      <a16:colId xmlns:a16="http://schemas.microsoft.com/office/drawing/2014/main" val="1005098620"/>
                    </a:ext>
                  </a:extLst>
                </a:gridCol>
              </a:tblGrid>
              <a:tr h="288915">
                <a:tc>
                  <a:txBody>
                    <a:bodyPr/>
                    <a:lstStyle/>
                    <a:p>
                      <a:r>
                        <a:rPr lang="da-DK" sz="1100" dirty="0"/>
                        <a:t>Message component </a:t>
                      </a:r>
                    </a:p>
                  </a:txBody>
                  <a:tcPr/>
                </a:tc>
                <a:tc>
                  <a:txBody>
                    <a:bodyPr/>
                    <a:lstStyle/>
                    <a:p>
                      <a:r>
                        <a:rPr lang="da-DK" sz="1100" dirty="0"/>
                        <a:t>Submission file type</a:t>
                      </a:r>
                    </a:p>
                  </a:txBody>
                  <a:tcPr/>
                </a:tc>
                <a:tc>
                  <a:txBody>
                    <a:bodyPr/>
                    <a:lstStyle/>
                    <a:p>
                      <a:r>
                        <a:rPr lang="da-DK" sz="1100" dirty="0"/>
                        <a:t>ISO 20022 base message definition identifier/FSA identifier</a:t>
                      </a:r>
                    </a:p>
                  </a:txBody>
                  <a:tcPr/>
                </a:tc>
                <a:extLst>
                  <a:ext uri="{0D108BD9-81ED-4DB2-BD59-A6C34878D82A}">
                    <a16:rowId xmlns:a16="http://schemas.microsoft.com/office/drawing/2014/main" val="10000"/>
                  </a:ext>
                </a:extLst>
              </a:tr>
              <a:tr h="262650">
                <a:tc>
                  <a:txBody>
                    <a:bodyPr/>
                    <a:lstStyle/>
                    <a:p>
                      <a:r>
                        <a:rPr lang="en-GB" sz="900" dirty="0"/>
                        <a:t>Business Application Header.</a:t>
                      </a:r>
                    </a:p>
                  </a:txBody>
                  <a:tcPr/>
                </a:tc>
                <a:tc>
                  <a:txBody>
                    <a:bodyPr/>
                    <a:lstStyle/>
                    <a:p>
                      <a:r>
                        <a:rPr lang="en-GB" sz="900" dirty="0"/>
                        <a:t>All (Incoming / Outgoing)</a:t>
                      </a:r>
                    </a:p>
                  </a:txBody>
                  <a:tcPr/>
                </a:tc>
                <a:tc>
                  <a:txBody>
                    <a:bodyPr/>
                    <a:lstStyle/>
                    <a:p>
                      <a:r>
                        <a:rPr lang="en-GB" sz="900" dirty="0"/>
                        <a:t>urn:iso:std:iso:20022:tech:xsd:head.003.001.01</a:t>
                      </a:r>
                    </a:p>
                  </a:txBody>
                  <a:tcPr/>
                </a:tc>
                <a:extLst>
                  <a:ext uri="{0D108BD9-81ED-4DB2-BD59-A6C34878D82A}">
                    <a16:rowId xmlns:a16="http://schemas.microsoft.com/office/drawing/2014/main" val="10001"/>
                  </a:ext>
                </a:extLst>
              </a:tr>
              <a:tr h="262450">
                <a:tc>
                  <a:txBody>
                    <a:bodyPr/>
                    <a:lstStyle/>
                    <a:p>
                      <a:r>
                        <a:rPr lang="en-GB" sz="900" dirty="0"/>
                        <a:t>Business Message Header</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All (Incoming / Outgoing)</a:t>
                      </a:r>
                      <a:endParaRPr lang="da-DK" sz="900" dirty="0"/>
                    </a:p>
                  </a:txBody>
                  <a:tcPr/>
                </a:tc>
                <a:tc>
                  <a:txBody>
                    <a:bodyPr/>
                    <a:lstStyle/>
                    <a:p>
                      <a:r>
                        <a:rPr lang="en-GB" sz="900" dirty="0"/>
                        <a:t>urn:iso:std:iso:20022:tech:xsd:head.001.001.01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a:hlinkClick r:id="rId3"/>
                        </a:rPr>
                        <a:t>https://www.finanstilsynet.no/rapportering/fellesrapporteringer/mifid-ii---rapportering-av-posisjoner-i-varederivater/</a:t>
                      </a:r>
                      <a:r>
                        <a:rPr lang="en-GB" sz="9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endParaRPr lang="da-DK" sz="900" dirty="0"/>
                    </a:p>
                  </a:txBody>
                  <a:tcPr/>
                </a:tc>
                <a:extLst>
                  <a:ext uri="{0D108BD9-81ED-4DB2-BD59-A6C34878D82A}">
                    <a16:rowId xmlns:a16="http://schemas.microsoft.com/office/drawing/2014/main" val="10002"/>
                  </a:ext>
                </a:extLst>
              </a:tr>
              <a:tr h="536024">
                <a:tc>
                  <a:txBody>
                    <a:bodyPr/>
                    <a:lstStyle/>
                    <a:p>
                      <a:r>
                        <a:rPr lang="en-GB" sz="900" dirty="0"/>
                        <a:t>Commodity Derivative Position Report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DATCPR (Incoming) </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FF0000"/>
                          </a:solidFill>
                        </a:rPr>
                        <a:t>urn:fca:org:uk:xsd:composrpt.001.10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a:hlinkClick r:id="rId4"/>
                        </a:rPr>
                        <a:t>https://www.finanstilsynet.no/contentassets/3f36dc5317b84090802bf8f9ed9b1b35/commodity-derivative-position-reports.xsd</a:t>
                      </a:r>
                      <a:r>
                        <a:rPr lang="en-GB" sz="9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dirty="0"/>
                    </a:p>
                  </a:txBody>
                  <a:tcPr/>
                </a:tc>
                <a:extLst>
                  <a:ext uri="{0D108BD9-81ED-4DB2-BD59-A6C34878D82A}">
                    <a16:rowId xmlns:a16="http://schemas.microsoft.com/office/drawing/2014/main" val="10003"/>
                  </a:ext>
                </a:extLst>
              </a:tr>
              <a:tr h="262650">
                <a:tc>
                  <a:txBody>
                    <a:bodyPr/>
                    <a:lstStyle/>
                    <a:p>
                      <a:r>
                        <a:rPr lang="en-GB" sz="900" dirty="0">
                          <a:solidFill>
                            <a:srgbClr val="000000"/>
                          </a:solidFill>
                        </a:rPr>
                        <a:t>Feedback file</a:t>
                      </a:r>
                    </a:p>
                  </a:txBody>
                  <a:tcPr/>
                </a:tc>
                <a:tc>
                  <a:txBody>
                    <a:bodyPr/>
                    <a:lstStyle/>
                    <a:p>
                      <a:r>
                        <a:rPr lang="en-GB" sz="900" dirty="0">
                          <a:solidFill>
                            <a:srgbClr val="000000"/>
                          </a:solidFill>
                        </a:rPr>
                        <a:t>FDBCPR (Outgoing)</a:t>
                      </a:r>
                      <a:endParaRPr lang="en-GB" sz="900" dirty="0">
                        <a:effectLst/>
                      </a:endParaRPr>
                    </a:p>
                  </a:txBody>
                  <a:tcPr/>
                </a:tc>
                <a:tc>
                  <a:txBody>
                    <a:bodyPr/>
                    <a:lstStyle/>
                    <a:p>
                      <a:r>
                        <a:rPr lang="nb-NO" sz="900" kern="1200" dirty="0">
                          <a:solidFill>
                            <a:schemeClr val="dk1"/>
                          </a:solidFill>
                          <a:effectLst/>
                          <a:latin typeface="+mn-lt"/>
                          <a:ea typeface="+mn-ea"/>
                          <a:cs typeface="+mn-cs"/>
                        </a:rPr>
                        <a:t>urn:iso:std:iso:20022:tech:xsd:</a:t>
                      </a:r>
                      <a:r>
                        <a:rPr lang="en-GB" sz="900" dirty="0">
                          <a:solidFill>
                            <a:srgbClr val="000000"/>
                          </a:solidFill>
                        </a:rPr>
                        <a:t>auth.031.001.01</a:t>
                      </a:r>
                    </a:p>
                    <a:p>
                      <a:r>
                        <a:rPr lang="da-DK" sz="900" dirty="0">
                          <a:hlinkClick r:id="rId3"/>
                        </a:rPr>
                        <a:t>https://www.finanstilsynet.no/rapportering/fellesrapporteringer/mifid-ii---rapportering-av-posisjoner-i-varederivater/</a:t>
                      </a:r>
                      <a:endParaRPr lang="da-DK" sz="900" dirty="0"/>
                    </a:p>
                    <a:p>
                      <a:endParaRPr lang="da-DK" sz="900" dirty="0"/>
                    </a:p>
                  </a:txBody>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5606131E-E2B2-4839-9472-13597C5DDA2F}"/>
              </a:ext>
            </a:extLst>
          </p:cNvPr>
          <p:cNvSpPr/>
          <p:nvPr/>
        </p:nvSpPr>
        <p:spPr>
          <a:xfrm>
            <a:off x="344489" y="4869160"/>
            <a:ext cx="9073007" cy="523220"/>
          </a:xfrm>
          <a:prstGeom prst="rect">
            <a:avLst/>
          </a:prstGeom>
        </p:spPr>
        <p:txBody>
          <a:bodyPr wrap="square">
            <a:spAutoFit/>
          </a:bodyPr>
          <a:lstStyle/>
          <a:p>
            <a:r>
              <a:rPr lang="en-GB" sz="1400" dirty="0"/>
              <a:t>Each ISO 20022 business message (such as a </a:t>
            </a:r>
            <a:r>
              <a:rPr lang="en-GB" sz="1400" dirty="0" err="1"/>
              <a:t>MiFIR</a:t>
            </a:r>
            <a:r>
              <a:rPr lang="en-GB" sz="1400" dirty="0"/>
              <a:t> transaction report message, a commodity position report message or a feedback message) shall be sent together with the Business Application Header (BAH) message. </a:t>
            </a:r>
          </a:p>
        </p:txBody>
      </p:sp>
      <p:sp>
        <p:nvSpPr>
          <p:cNvPr id="3" name="Plassholder for lysbildenummer 2"/>
          <p:cNvSpPr>
            <a:spLocks noGrp="1"/>
          </p:cNvSpPr>
          <p:nvPr>
            <p:ph type="sldNum" sz="quarter" idx="11"/>
          </p:nvPr>
        </p:nvSpPr>
        <p:spPr/>
        <p:txBody>
          <a:bodyPr/>
          <a:lstStyle/>
          <a:p>
            <a:fld id="{3C11D439-B8EA-495A-9D11-975964FD98FB}" type="slidenum">
              <a:rPr lang="nb-NO" smtClean="0"/>
              <a:pPr/>
              <a:t>30</a:t>
            </a:fld>
            <a:endParaRPr lang="nb-NO"/>
          </a:p>
        </p:txBody>
      </p:sp>
    </p:spTree>
    <p:extLst>
      <p:ext uri="{BB962C8B-B14F-4D97-AF65-F5344CB8AC3E}">
        <p14:creationId xmlns:p14="http://schemas.microsoft.com/office/powerpoint/2010/main" val="3232341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CPRS XML Schemas (continued)</a:t>
            </a:r>
          </a:p>
        </p:txBody>
      </p:sp>
      <p:sp>
        <p:nvSpPr>
          <p:cNvPr id="299" name="Rectangle 298">
            <a:extLst>
              <a:ext uri="{FF2B5EF4-FFF2-40B4-BE49-F238E27FC236}">
                <a16:creationId xmlns:a16="http://schemas.microsoft.com/office/drawing/2014/main" id="{A18F8108-F3BF-4347-B080-EAF000833B57}"/>
              </a:ext>
            </a:extLst>
          </p:cNvPr>
          <p:cNvSpPr/>
          <p:nvPr/>
        </p:nvSpPr>
        <p:spPr>
          <a:xfrm>
            <a:off x="344488" y="1305342"/>
            <a:ext cx="8064896" cy="1138773"/>
          </a:xfrm>
          <a:prstGeom prst="rect">
            <a:avLst/>
          </a:prstGeom>
        </p:spPr>
        <p:txBody>
          <a:bodyPr wrap="square">
            <a:spAutoFit/>
          </a:bodyPr>
          <a:lstStyle/>
          <a:p>
            <a:r>
              <a:rPr lang="en-GB" sz="1400" dirty="0"/>
              <a:t>These are separate messages and should be packaged within additional structure (‘envelope’) in order to constitute a single XML file. </a:t>
            </a:r>
          </a:p>
          <a:p>
            <a:r>
              <a:rPr lang="en-GB" sz="1400" dirty="0"/>
              <a:t>The business file header is a simple, separate XML message that encapsulates the BAH and the business message:</a:t>
            </a:r>
          </a:p>
          <a:p>
            <a:endParaRPr lang="en-GB" sz="1200" dirty="0"/>
          </a:p>
        </p:txBody>
      </p:sp>
      <p:sp>
        <p:nvSpPr>
          <p:cNvPr id="3" name="Plassholder for lysbildenummer 2"/>
          <p:cNvSpPr>
            <a:spLocks noGrp="1"/>
          </p:cNvSpPr>
          <p:nvPr>
            <p:ph type="sldNum" sz="quarter" idx="11"/>
          </p:nvPr>
        </p:nvSpPr>
        <p:spPr/>
        <p:txBody>
          <a:bodyPr/>
          <a:lstStyle/>
          <a:p>
            <a:fld id="{3C11D439-B8EA-495A-9D11-975964FD98FB}" type="slidenum">
              <a:rPr lang="nb-NO" smtClean="0"/>
              <a:pPr/>
              <a:t>31</a:t>
            </a:fld>
            <a:endParaRPr lang="nb-NO"/>
          </a:p>
        </p:txBody>
      </p:sp>
      <p:pic>
        <p:nvPicPr>
          <p:cNvPr id="6" name="Bilde 5">
            <a:extLst>
              <a:ext uri="{FF2B5EF4-FFF2-40B4-BE49-F238E27FC236}">
                <a16:creationId xmlns:a16="http://schemas.microsoft.com/office/drawing/2014/main" id="{ACEA5EEF-A9A9-F044-90B5-A1C965B6A648}"/>
              </a:ext>
            </a:extLst>
          </p:cNvPr>
          <p:cNvPicPr>
            <a:picLocks noChangeAspect="1"/>
          </p:cNvPicPr>
          <p:nvPr/>
        </p:nvPicPr>
        <p:blipFill>
          <a:blip r:embed="rId3"/>
          <a:stretch>
            <a:fillRect/>
          </a:stretch>
        </p:blipFill>
        <p:spPr>
          <a:xfrm>
            <a:off x="344488" y="2427483"/>
            <a:ext cx="7314815" cy="3728379"/>
          </a:xfrm>
          <a:prstGeom prst="rect">
            <a:avLst/>
          </a:prstGeom>
        </p:spPr>
      </p:pic>
    </p:spTree>
    <p:extLst>
      <p:ext uri="{BB962C8B-B14F-4D97-AF65-F5344CB8AC3E}">
        <p14:creationId xmlns:p14="http://schemas.microsoft.com/office/powerpoint/2010/main" val="1865010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8950" y="332656"/>
            <a:ext cx="7416800" cy="563786"/>
          </a:xfrm>
        </p:spPr>
        <p:txBody>
          <a:bodyPr/>
          <a:lstStyle/>
          <a:p>
            <a:r>
              <a:rPr lang="nb-NO" sz="2400" dirty="0"/>
              <a:t>CPRS sample report</a:t>
            </a:r>
            <a:endParaRPr lang="nb-NO" dirty="0"/>
          </a:p>
        </p:txBody>
      </p:sp>
      <p:sp>
        <p:nvSpPr>
          <p:cNvPr id="3" name="Plassholder for innhold 2"/>
          <p:cNvSpPr>
            <a:spLocks noGrp="1"/>
          </p:cNvSpPr>
          <p:nvPr>
            <p:ph idx="1"/>
          </p:nvPr>
        </p:nvSpPr>
        <p:spPr>
          <a:xfrm>
            <a:off x="488504" y="1196752"/>
            <a:ext cx="8745736" cy="4896544"/>
          </a:xfrm>
        </p:spPr>
        <p:txBody>
          <a:bodyPr/>
          <a:lstStyle/>
          <a:p>
            <a:pPr marL="0" indent="0">
              <a:buNone/>
            </a:pPr>
            <a:endParaRPr lang="nb-NO" sz="900" dirty="0"/>
          </a:p>
          <a:p>
            <a:pPr marL="0" indent="0">
              <a:buNone/>
            </a:pPr>
            <a:r>
              <a:rPr lang="nb-NO" sz="900" dirty="0" err="1"/>
              <a:t>Filename</a:t>
            </a:r>
            <a:r>
              <a:rPr lang="nb-NO" sz="900" dirty="0"/>
              <a:t>: </a:t>
            </a:r>
            <a:r>
              <a:rPr lang="nb-NO" sz="900" b="1" dirty="0"/>
              <a:t>ILEIABCDEFGHIJKLMNO12_DATCPR_NCANO_000001-0-000000_18.zip</a:t>
            </a:r>
          </a:p>
          <a:p>
            <a:pPr marL="0" indent="0">
              <a:buNone/>
            </a:pPr>
            <a:endParaRPr lang="nb-NO" sz="900" dirty="0"/>
          </a:p>
          <a:p>
            <a:pPr marL="0" indent="0">
              <a:buNone/>
            </a:pPr>
            <a:r>
              <a:rPr lang="nb-NO" sz="1000" dirty="0">
                <a:solidFill>
                  <a:srgbClr val="0000FF"/>
                </a:solidFill>
              </a:rPr>
              <a:t>&lt;</a:t>
            </a:r>
            <a:r>
              <a:rPr lang="nb-NO" sz="1000" dirty="0"/>
              <a:t>?</a:t>
            </a:r>
            <a:r>
              <a:rPr lang="nb-NO" sz="1000" dirty="0" err="1">
                <a:solidFill>
                  <a:srgbClr val="800000"/>
                </a:solidFill>
              </a:rPr>
              <a:t>xml</a:t>
            </a:r>
            <a:r>
              <a:rPr lang="nb-NO" sz="1000" dirty="0">
                <a:solidFill>
                  <a:srgbClr val="800000"/>
                </a:solidFill>
              </a:rPr>
              <a:t> </a:t>
            </a:r>
            <a:r>
              <a:rPr lang="nb-NO" sz="1000" dirty="0" err="1">
                <a:solidFill>
                  <a:srgbClr val="800000"/>
                </a:solidFill>
              </a:rPr>
              <a:t>version</a:t>
            </a:r>
            <a:r>
              <a:rPr lang="nb-NO" sz="1000" dirty="0"/>
              <a:t>="1.0" </a:t>
            </a:r>
            <a:r>
              <a:rPr lang="nb-NO" sz="1000" dirty="0" err="1">
                <a:solidFill>
                  <a:srgbClr val="800000"/>
                </a:solidFill>
              </a:rPr>
              <a:t>encoding</a:t>
            </a:r>
            <a:r>
              <a:rPr lang="nb-NO" sz="1000" dirty="0"/>
              <a:t>="UTF-8"?</a:t>
            </a:r>
            <a:r>
              <a:rPr lang="nb-NO" sz="1000" dirty="0">
                <a:solidFill>
                  <a:srgbClr val="0000FF"/>
                </a:solidFill>
              </a:rPr>
              <a:t>&gt;</a:t>
            </a:r>
          </a:p>
          <a:p>
            <a:pPr marL="0" indent="0">
              <a:buNone/>
            </a:pPr>
            <a:r>
              <a:rPr lang="nb-NO" sz="1000" dirty="0">
                <a:solidFill>
                  <a:srgbClr val="0000FF"/>
                </a:solidFill>
              </a:rPr>
              <a:t>&lt;</a:t>
            </a:r>
            <a:r>
              <a:rPr lang="nb-NO" sz="1000" dirty="0" err="1">
                <a:solidFill>
                  <a:srgbClr val="800000"/>
                </a:solidFill>
              </a:rPr>
              <a:t>BizData</a:t>
            </a:r>
            <a:r>
              <a:rPr lang="nb-NO" sz="1000" dirty="0">
                <a:solidFill>
                  <a:srgbClr val="800000"/>
                </a:solidFill>
              </a:rPr>
              <a:t> </a:t>
            </a:r>
            <a:r>
              <a:rPr lang="nb-NO" sz="1000" dirty="0" err="1">
                <a:solidFill>
                  <a:srgbClr val="800000"/>
                </a:solidFill>
              </a:rPr>
              <a:t>xmlns</a:t>
            </a:r>
            <a:r>
              <a:rPr lang="nb-NO" sz="1000" dirty="0"/>
              <a:t>="urn:iso:std:iso:20022:tech:xsd:head.003.001.01"</a:t>
            </a:r>
            <a:r>
              <a:rPr lang="nb-NO" sz="1000" dirty="0">
                <a:solidFill>
                  <a:srgbClr val="0000FF"/>
                </a:solidFill>
              </a:rPr>
              <a:t>&gt;</a:t>
            </a:r>
          </a:p>
          <a:p>
            <a:pPr marL="0" indent="0">
              <a:buNone/>
            </a:pPr>
            <a:r>
              <a:rPr lang="nb-NO" sz="1000" dirty="0">
                <a:solidFill>
                  <a:srgbClr val="0000FF"/>
                </a:solidFill>
              </a:rPr>
              <a:t>&lt;</a:t>
            </a:r>
            <a:r>
              <a:rPr lang="nb-NO" sz="1000" dirty="0" err="1">
                <a:solidFill>
                  <a:srgbClr val="800000"/>
                </a:solidFill>
              </a:rPr>
              <a:t>Hdr</a:t>
            </a:r>
            <a:r>
              <a:rPr lang="nb-NO" sz="1000" dirty="0"/>
              <a:t>&gt;</a:t>
            </a:r>
          </a:p>
          <a:p>
            <a:pPr marL="0" indent="0">
              <a:buNone/>
            </a:pPr>
            <a:r>
              <a:rPr lang="nb-NO" sz="1000" dirty="0"/>
              <a:t>    </a:t>
            </a:r>
            <a:r>
              <a:rPr lang="nb-NO" sz="1000" dirty="0">
                <a:solidFill>
                  <a:srgbClr val="0000FF"/>
                </a:solidFill>
              </a:rPr>
              <a:t>&lt;</a:t>
            </a:r>
            <a:r>
              <a:rPr lang="nb-NO" sz="1000" dirty="0" err="1">
                <a:solidFill>
                  <a:srgbClr val="800000"/>
                </a:solidFill>
              </a:rPr>
              <a:t>AppHdr</a:t>
            </a:r>
            <a:r>
              <a:rPr lang="nb-NO" sz="1000" dirty="0">
                <a:solidFill>
                  <a:srgbClr val="800000"/>
                </a:solidFill>
              </a:rPr>
              <a:t> </a:t>
            </a:r>
            <a:r>
              <a:rPr lang="nb-NO" sz="1000" dirty="0" err="1">
                <a:solidFill>
                  <a:srgbClr val="800000"/>
                </a:solidFill>
              </a:rPr>
              <a:t>xmlns</a:t>
            </a:r>
            <a:r>
              <a:rPr lang="nb-NO" sz="1000" dirty="0"/>
              <a:t>="urn:iso:std:iso:20022:tech:xsd:head.001.001.01"</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a:solidFill>
                  <a:srgbClr val="800000"/>
                </a:solidFill>
              </a:rPr>
              <a:t>Fr</a:t>
            </a:r>
            <a:r>
              <a:rPr lang="nb-NO" sz="1000" dirty="0">
                <a:solidFill>
                  <a:srgbClr val="000000"/>
                </a:solidFill>
              </a:rPr>
              <a:t>&gt; </a:t>
            </a:r>
            <a:r>
              <a:rPr lang="nb-NO" sz="1000" dirty="0">
                <a:solidFill>
                  <a:srgbClr val="0000FF"/>
                </a:solidFill>
              </a:rPr>
              <a:t>&lt;</a:t>
            </a:r>
            <a:r>
              <a:rPr lang="nb-NO" sz="1000" dirty="0" err="1">
                <a:solidFill>
                  <a:srgbClr val="800000"/>
                </a:solidFill>
              </a:rPr>
              <a:t>OrgId</a:t>
            </a:r>
            <a:r>
              <a:rPr lang="nb-NO" sz="1000" dirty="0">
                <a:solidFill>
                  <a:srgbClr val="0000FF"/>
                </a:solidFill>
              </a:rPr>
              <a:t>&gt;</a:t>
            </a:r>
            <a:r>
              <a:rPr lang="nb-NO" sz="1000" dirty="0">
                <a:solidFill>
                  <a:srgbClr val="000000"/>
                </a:solidFill>
              </a:rPr>
              <a:t> </a:t>
            </a:r>
            <a:r>
              <a:rPr lang="nb-NO" sz="1000" dirty="0">
                <a:solidFill>
                  <a:srgbClr val="0000FF"/>
                </a:solidFill>
              </a:rPr>
              <a:t>&lt;</a:t>
            </a:r>
            <a:r>
              <a:rPr lang="nb-NO" sz="1000" dirty="0">
                <a:solidFill>
                  <a:srgbClr val="800000"/>
                </a:solidFill>
              </a:rPr>
              <a:t>Id</a:t>
            </a:r>
            <a:r>
              <a:rPr lang="nb-NO" sz="1000" dirty="0">
                <a:solidFill>
                  <a:srgbClr val="0000FF"/>
                </a:solidFill>
              </a:rPr>
              <a:t>&gt; &lt;</a:t>
            </a:r>
            <a:r>
              <a:rPr lang="nb-NO" sz="1000" dirty="0" err="1">
                <a:solidFill>
                  <a:srgbClr val="800000"/>
                </a:solidFill>
              </a:rPr>
              <a:t>OrgId</a:t>
            </a:r>
            <a:r>
              <a:rPr lang="nb-NO" sz="1000" dirty="0">
                <a:solidFill>
                  <a:srgbClr val="0000FF"/>
                </a:solidFill>
              </a:rPr>
              <a:t>&gt; &lt;</a:t>
            </a:r>
            <a:r>
              <a:rPr lang="nb-NO" sz="1000" dirty="0" err="1">
                <a:solidFill>
                  <a:srgbClr val="800000"/>
                </a:solidFill>
              </a:rPr>
              <a:t>Othr</a:t>
            </a:r>
            <a:r>
              <a:rPr lang="nb-NO" sz="1000" dirty="0">
                <a:solidFill>
                  <a:srgbClr val="0000FF"/>
                </a:solidFill>
              </a:rPr>
              <a:t>&gt;</a:t>
            </a:r>
          </a:p>
          <a:p>
            <a:pPr marL="0" indent="0">
              <a:buNone/>
            </a:pPr>
            <a:r>
              <a:rPr lang="nb-NO" sz="1000" dirty="0">
                <a:solidFill>
                  <a:srgbClr val="000000"/>
                </a:solidFill>
              </a:rPr>
              <a:t>                                </a:t>
            </a:r>
            <a:r>
              <a:rPr lang="nb-NO" sz="1000" dirty="0">
                <a:solidFill>
                  <a:srgbClr val="0000FF"/>
                </a:solidFill>
              </a:rPr>
              <a:t>&lt;</a:t>
            </a:r>
            <a:r>
              <a:rPr lang="nb-NO" sz="1000" dirty="0">
                <a:solidFill>
                  <a:srgbClr val="800000"/>
                </a:solidFill>
              </a:rPr>
              <a:t>Id</a:t>
            </a:r>
            <a:r>
              <a:rPr lang="nb-NO" sz="1000" dirty="0">
                <a:solidFill>
                  <a:srgbClr val="0000FF"/>
                </a:solidFill>
              </a:rPr>
              <a:t>&gt;</a:t>
            </a:r>
            <a:r>
              <a:rPr lang="en-GB" sz="1000" dirty="0">
                <a:solidFill>
                  <a:srgbClr val="000000"/>
                </a:solidFill>
              </a:rPr>
              <a:t>LEIABCDEFGHIJKLMNO12</a:t>
            </a:r>
            <a:r>
              <a:rPr lang="nb-NO" sz="1000" dirty="0">
                <a:solidFill>
                  <a:srgbClr val="0000FF"/>
                </a:solidFill>
              </a:rPr>
              <a:t>&lt;/</a:t>
            </a:r>
            <a:r>
              <a:rPr lang="nb-NO" sz="1000" dirty="0">
                <a:solidFill>
                  <a:srgbClr val="800000"/>
                </a:solidFill>
              </a:rPr>
              <a:t>Id</a:t>
            </a:r>
            <a:r>
              <a:rPr lang="nb-NO" sz="1000" dirty="0">
                <a:solidFill>
                  <a:srgbClr val="0000FF"/>
                </a:solidFill>
              </a:rPr>
              <a:t>&gt;</a:t>
            </a:r>
          </a:p>
          <a:p>
            <a:pPr marL="0" indent="0">
              <a:buNone/>
            </a:pPr>
            <a:r>
              <a:rPr lang="nb-NO" sz="1000" dirty="0">
                <a:solidFill>
                  <a:srgbClr val="000000"/>
                </a:solidFill>
              </a:rPr>
              <a:t>                                </a:t>
            </a:r>
            <a:r>
              <a:rPr lang="nb-NO" sz="1000" dirty="0">
                <a:solidFill>
                  <a:srgbClr val="0000FF"/>
                </a:solidFill>
              </a:rPr>
              <a:t>&lt;</a:t>
            </a:r>
            <a:r>
              <a:rPr lang="nb-NO" sz="1000" dirty="0" err="1">
                <a:solidFill>
                  <a:srgbClr val="800000"/>
                </a:solidFill>
              </a:rPr>
              <a:t>SchmeNm</a:t>
            </a:r>
            <a:r>
              <a:rPr lang="nb-NO" sz="1000" dirty="0">
                <a:solidFill>
                  <a:srgbClr val="0000FF"/>
                </a:solidFill>
              </a:rPr>
              <a:t>&gt; &lt;</a:t>
            </a:r>
            <a:r>
              <a:rPr lang="nb-NO" sz="1000" dirty="0" err="1">
                <a:solidFill>
                  <a:srgbClr val="800000"/>
                </a:solidFill>
              </a:rPr>
              <a:t>Prtry</a:t>
            </a:r>
            <a:r>
              <a:rPr lang="nb-NO" sz="1000" dirty="0">
                <a:solidFill>
                  <a:srgbClr val="0000FF"/>
                </a:solidFill>
              </a:rPr>
              <a:t>&gt;</a:t>
            </a:r>
            <a:r>
              <a:rPr lang="nb-NO" sz="1000" dirty="0">
                <a:solidFill>
                  <a:srgbClr val="000000"/>
                </a:solidFill>
              </a:rPr>
              <a:t>LEI</a:t>
            </a:r>
            <a:r>
              <a:rPr lang="nb-NO" sz="1000" dirty="0">
                <a:solidFill>
                  <a:srgbClr val="0000FF"/>
                </a:solidFill>
              </a:rPr>
              <a:t>&lt;/</a:t>
            </a:r>
            <a:r>
              <a:rPr lang="nb-NO" sz="1000" dirty="0" err="1">
                <a:solidFill>
                  <a:srgbClr val="800000"/>
                </a:solidFill>
              </a:rPr>
              <a:t>Prtry</a:t>
            </a:r>
            <a:r>
              <a:rPr lang="nb-NO" sz="1000" dirty="0">
                <a:solidFill>
                  <a:srgbClr val="0000FF"/>
                </a:solidFill>
              </a:rPr>
              <a:t>&gt; &lt;/</a:t>
            </a:r>
            <a:r>
              <a:rPr lang="nb-NO" sz="1000" dirty="0" err="1">
                <a:solidFill>
                  <a:srgbClr val="800000"/>
                </a:solidFill>
              </a:rPr>
              <a:t>SchmeNm</a:t>
            </a:r>
            <a:r>
              <a:rPr lang="nb-NO" sz="1000" dirty="0">
                <a:solidFill>
                  <a:srgbClr val="0000FF"/>
                </a:solidFill>
              </a:rPr>
              <a:t>&gt;</a:t>
            </a:r>
            <a:r>
              <a:rPr lang="nb-NO" sz="1000" dirty="0">
                <a:solidFill>
                  <a:srgbClr val="000000"/>
                </a:solidFill>
              </a:rPr>
              <a:t> </a:t>
            </a:r>
          </a:p>
          <a:p>
            <a:pPr marL="0" indent="0">
              <a:buNone/>
            </a:pPr>
            <a:r>
              <a:rPr lang="nb-NO" sz="1000" dirty="0">
                <a:solidFill>
                  <a:srgbClr val="000000"/>
                </a:solidFill>
              </a:rPr>
              <a:t>            </a:t>
            </a:r>
            <a:r>
              <a:rPr lang="nb-NO" sz="1000" dirty="0">
                <a:solidFill>
                  <a:srgbClr val="0000FF"/>
                </a:solidFill>
              </a:rPr>
              <a:t>&lt;/</a:t>
            </a:r>
            <a:r>
              <a:rPr lang="nb-NO" sz="1000" dirty="0" err="1">
                <a:solidFill>
                  <a:srgbClr val="800000"/>
                </a:solidFill>
              </a:rPr>
              <a:t>Othr</a:t>
            </a:r>
            <a:r>
              <a:rPr lang="nb-NO" sz="1000" dirty="0">
                <a:solidFill>
                  <a:srgbClr val="0000FF"/>
                </a:solidFill>
              </a:rPr>
              <a:t>&gt; &lt;/</a:t>
            </a:r>
            <a:r>
              <a:rPr lang="nb-NO" sz="1000" dirty="0" err="1">
                <a:solidFill>
                  <a:srgbClr val="800000"/>
                </a:solidFill>
              </a:rPr>
              <a:t>OrgId</a:t>
            </a:r>
            <a:r>
              <a:rPr lang="nb-NO" sz="1000" dirty="0">
                <a:solidFill>
                  <a:srgbClr val="0000FF"/>
                </a:solidFill>
              </a:rPr>
              <a:t>&gt; &lt;/</a:t>
            </a:r>
            <a:r>
              <a:rPr lang="nb-NO" sz="1000" dirty="0">
                <a:solidFill>
                  <a:srgbClr val="800000"/>
                </a:solidFill>
              </a:rPr>
              <a:t>Id</a:t>
            </a:r>
            <a:r>
              <a:rPr lang="nb-NO" sz="1000" dirty="0">
                <a:solidFill>
                  <a:srgbClr val="0000FF"/>
                </a:solidFill>
              </a:rPr>
              <a:t>&gt; &lt;/</a:t>
            </a:r>
            <a:r>
              <a:rPr lang="nb-NO" sz="1000" dirty="0" err="1">
                <a:solidFill>
                  <a:srgbClr val="800000"/>
                </a:solidFill>
              </a:rPr>
              <a:t>OrgId</a:t>
            </a:r>
            <a:r>
              <a:rPr lang="nb-NO" sz="1000" dirty="0">
                <a:solidFill>
                  <a:srgbClr val="0000FF"/>
                </a:solidFill>
              </a:rPr>
              <a:t>&gt; &lt;/</a:t>
            </a:r>
            <a:r>
              <a:rPr lang="nb-NO" sz="1000" dirty="0">
                <a:solidFill>
                  <a:srgbClr val="800000"/>
                </a:solidFill>
              </a:rPr>
              <a:t>Fr</a:t>
            </a:r>
            <a:r>
              <a:rPr lang="nb-NO" sz="1000" dirty="0">
                <a:solidFill>
                  <a:srgbClr val="0000FF"/>
                </a:solidFill>
              </a:rPr>
              <a:t>&gt;</a:t>
            </a:r>
          </a:p>
          <a:p>
            <a:pPr marL="0" indent="0">
              <a:buNone/>
            </a:pPr>
            <a:r>
              <a:rPr lang="nb-NO" sz="1000" dirty="0">
                <a:solidFill>
                  <a:srgbClr val="000000"/>
                </a:solidFill>
              </a:rPr>
              <a:t>            </a:t>
            </a:r>
            <a:r>
              <a:rPr lang="nb-NO" sz="1000" dirty="0">
                <a:solidFill>
                  <a:srgbClr val="0000FF"/>
                </a:solidFill>
              </a:rPr>
              <a:t>&lt;</a:t>
            </a:r>
            <a:r>
              <a:rPr lang="nb-NO" sz="1000" dirty="0">
                <a:solidFill>
                  <a:srgbClr val="800000"/>
                </a:solidFill>
              </a:rPr>
              <a:t>Fr</a:t>
            </a:r>
            <a:r>
              <a:rPr lang="nb-NO" sz="1000" dirty="0">
                <a:solidFill>
                  <a:srgbClr val="000000"/>
                </a:solidFill>
              </a:rPr>
              <a:t>&gt; </a:t>
            </a:r>
            <a:r>
              <a:rPr lang="nb-NO" sz="1000" dirty="0">
                <a:solidFill>
                  <a:srgbClr val="0000FF"/>
                </a:solidFill>
              </a:rPr>
              <a:t>&lt;</a:t>
            </a:r>
            <a:r>
              <a:rPr lang="nb-NO" sz="1000" dirty="0" err="1">
                <a:solidFill>
                  <a:srgbClr val="800000"/>
                </a:solidFill>
              </a:rPr>
              <a:t>OrgId</a:t>
            </a:r>
            <a:r>
              <a:rPr lang="nb-NO" sz="1000" dirty="0">
                <a:solidFill>
                  <a:srgbClr val="0000FF"/>
                </a:solidFill>
              </a:rPr>
              <a:t>&gt;</a:t>
            </a:r>
            <a:r>
              <a:rPr lang="nb-NO" sz="1000" dirty="0">
                <a:solidFill>
                  <a:srgbClr val="000000"/>
                </a:solidFill>
              </a:rPr>
              <a:t> </a:t>
            </a:r>
            <a:r>
              <a:rPr lang="nb-NO" sz="1000" dirty="0">
                <a:solidFill>
                  <a:srgbClr val="0000FF"/>
                </a:solidFill>
              </a:rPr>
              <a:t>&lt;</a:t>
            </a:r>
            <a:r>
              <a:rPr lang="nb-NO" sz="1000" dirty="0">
                <a:solidFill>
                  <a:srgbClr val="800000"/>
                </a:solidFill>
              </a:rPr>
              <a:t>Id</a:t>
            </a:r>
            <a:r>
              <a:rPr lang="nb-NO" sz="1000" dirty="0">
                <a:solidFill>
                  <a:srgbClr val="0000FF"/>
                </a:solidFill>
              </a:rPr>
              <a:t>&gt; &lt;</a:t>
            </a:r>
            <a:r>
              <a:rPr lang="nb-NO" sz="1000" dirty="0" err="1">
                <a:solidFill>
                  <a:srgbClr val="800000"/>
                </a:solidFill>
              </a:rPr>
              <a:t>OrgId</a:t>
            </a:r>
            <a:r>
              <a:rPr lang="nb-NO" sz="1000" dirty="0">
                <a:solidFill>
                  <a:srgbClr val="0000FF"/>
                </a:solidFill>
              </a:rPr>
              <a:t>&gt; &lt;</a:t>
            </a:r>
            <a:r>
              <a:rPr lang="nb-NO" sz="1000" dirty="0" err="1">
                <a:solidFill>
                  <a:srgbClr val="800000"/>
                </a:solidFill>
              </a:rPr>
              <a:t>Othr</a:t>
            </a:r>
            <a:r>
              <a:rPr lang="nb-NO" sz="1000" dirty="0">
                <a:solidFill>
                  <a:srgbClr val="0000FF"/>
                </a:solidFill>
              </a:rPr>
              <a:t>&gt;</a:t>
            </a:r>
            <a:endParaRPr lang="nb-NO" sz="1000" dirty="0">
              <a:solidFill>
                <a:srgbClr val="000000"/>
              </a:solidFill>
            </a:endParaRPr>
          </a:p>
          <a:p>
            <a:pPr marL="0" indent="0">
              <a:buNone/>
            </a:pPr>
            <a:r>
              <a:rPr lang="nb-NO" sz="1000" dirty="0"/>
              <a:t>                                </a:t>
            </a:r>
            <a:r>
              <a:rPr lang="nb-NO" sz="1000" dirty="0">
                <a:solidFill>
                  <a:srgbClr val="0000FF"/>
                </a:solidFill>
              </a:rPr>
              <a:t>&lt;</a:t>
            </a:r>
            <a:r>
              <a:rPr lang="nb-NO" sz="1000" dirty="0">
                <a:solidFill>
                  <a:srgbClr val="800000"/>
                </a:solidFill>
              </a:rPr>
              <a:t>Id</a:t>
            </a:r>
            <a:r>
              <a:rPr lang="nb-NO" sz="1000" dirty="0">
                <a:solidFill>
                  <a:srgbClr val="0000FF"/>
                </a:solidFill>
              </a:rPr>
              <a:t>&gt;</a:t>
            </a:r>
            <a:r>
              <a:rPr lang="nb-NO" sz="1000" dirty="0"/>
              <a:t>NO</a:t>
            </a:r>
            <a:r>
              <a:rPr lang="nb-NO" sz="1000" dirty="0">
                <a:solidFill>
                  <a:srgbClr val="0000FF"/>
                </a:solidFill>
              </a:rPr>
              <a:t>&lt;/</a:t>
            </a:r>
            <a:r>
              <a:rPr lang="nb-NO" sz="1000" dirty="0">
                <a:solidFill>
                  <a:srgbClr val="800000"/>
                </a:solidFill>
              </a:rPr>
              <a:t>Id</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SchmeNm</a:t>
            </a:r>
            <a:r>
              <a:rPr lang="nb-NO" sz="1000" dirty="0">
                <a:solidFill>
                  <a:srgbClr val="0000FF"/>
                </a:solidFill>
              </a:rPr>
              <a:t>&gt; &lt;</a:t>
            </a:r>
            <a:r>
              <a:rPr lang="nb-NO" sz="1000" dirty="0" err="1">
                <a:solidFill>
                  <a:srgbClr val="800000"/>
                </a:solidFill>
              </a:rPr>
              <a:t>Prtry</a:t>
            </a:r>
            <a:r>
              <a:rPr lang="nb-NO" sz="1000" dirty="0">
                <a:solidFill>
                  <a:srgbClr val="0000FF"/>
                </a:solidFill>
              </a:rPr>
              <a:t>&gt;</a:t>
            </a:r>
            <a:r>
              <a:rPr lang="nb-NO" sz="1000" dirty="0" err="1"/>
              <a:t>Authority</a:t>
            </a:r>
            <a:r>
              <a:rPr lang="nb-NO" sz="1000" dirty="0"/>
              <a:t> </a:t>
            </a:r>
            <a:r>
              <a:rPr lang="nb-NO" sz="1000" dirty="0" err="1"/>
              <a:t>code</a:t>
            </a:r>
            <a:r>
              <a:rPr lang="nb-NO" sz="1000" dirty="0">
                <a:solidFill>
                  <a:srgbClr val="0000FF"/>
                </a:solidFill>
              </a:rPr>
              <a:t>&lt;/</a:t>
            </a:r>
            <a:r>
              <a:rPr lang="nb-NO" sz="1000" dirty="0" err="1">
                <a:solidFill>
                  <a:srgbClr val="800000"/>
                </a:solidFill>
              </a:rPr>
              <a:t>Prtry</a:t>
            </a:r>
            <a:r>
              <a:rPr lang="nb-NO" sz="1000" dirty="0">
                <a:solidFill>
                  <a:srgbClr val="0000FF"/>
                </a:solidFill>
              </a:rPr>
              <a:t>&gt; &lt;/</a:t>
            </a:r>
            <a:r>
              <a:rPr lang="nb-NO" sz="1000" dirty="0" err="1">
                <a:solidFill>
                  <a:srgbClr val="800000"/>
                </a:solidFill>
              </a:rPr>
              <a:t>SchmeNm</a:t>
            </a:r>
            <a:r>
              <a:rPr lang="nb-NO" sz="1000" dirty="0">
                <a:solidFill>
                  <a:srgbClr val="0000FF"/>
                </a:solidFill>
              </a:rPr>
              <a:t>&gt; </a:t>
            </a:r>
          </a:p>
          <a:p>
            <a:pPr marL="0" indent="0">
              <a:buNone/>
            </a:pPr>
            <a:r>
              <a:rPr lang="nb-NO" sz="1000" dirty="0"/>
              <a:t>            </a:t>
            </a:r>
            <a:r>
              <a:rPr lang="nb-NO" sz="1000" dirty="0">
                <a:solidFill>
                  <a:srgbClr val="0000FF"/>
                </a:solidFill>
              </a:rPr>
              <a:t>&lt;/</a:t>
            </a:r>
            <a:r>
              <a:rPr lang="nb-NO" sz="1000" dirty="0" err="1">
                <a:solidFill>
                  <a:srgbClr val="800000"/>
                </a:solidFill>
              </a:rPr>
              <a:t>Othr</a:t>
            </a:r>
            <a:r>
              <a:rPr lang="nb-NO" sz="1000" dirty="0">
                <a:solidFill>
                  <a:srgbClr val="0000FF"/>
                </a:solidFill>
              </a:rPr>
              <a:t>&gt; &lt;</a:t>
            </a:r>
            <a:r>
              <a:rPr lang="nb-NO" sz="1000" dirty="0"/>
              <a:t>/</a:t>
            </a:r>
            <a:r>
              <a:rPr lang="nb-NO" sz="1000" dirty="0" err="1">
                <a:solidFill>
                  <a:srgbClr val="800000"/>
                </a:solidFill>
              </a:rPr>
              <a:t>OrgId</a:t>
            </a:r>
            <a:r>
              <a:rPr lang="nb-NO" sz="1000" dirty="0">
                <a:solidFill>
                  <a:srgbClr val="0000FF"/>
                </a:solidFill>
              </a:rPr>
              <a:t>&gt; &lt;/</a:t>
            </a:r>
            <a:r>
              <a:rPr lang="nb-NO" sz="1000" dirty="0">
                <a:solidFill>
                  <a:srgbClr val="800000"/>
                </a:solidFill>
              </a:rPr>
              <a:t>Id</a:t>
            </a:r>
            <a:r>
              <a:rPr lang="nb-NO" sz="1000" dirty="0">
                <a:solidFill>
                  <a:srgbClr val="0000FF"/>
                </a:solidFill>
              </a:rPr>
              <a:t>&gt; &lt;/</a:t>
            </a:r>
            <a:r>
              <a:rPr lang="nb-NO" sz="1000" dirty="0" err="1">
                <a:solidFill>
                  <a:srgbClr val="800000"/>
                </a:solidFill>
              </a:rPr>
              <a:t>OrgId</a:t>
            </a:r>
            <a:r>
              <a:rPr lang="nb-NO" sz="1000" dirty="0">
                <a:solidFill>
                  <a:srgbClr val="0000FF"/>
                </a:solidFill>
              </a:rPr>
              <a:t>&gt; &lt;/</a:t>
            </a:r>
            <a:r>
              <a:rPr lang="nb-NO" sz="1000" dirty="0">
                <a:solidFill>
                  <a:srgbClr val="800000"/>
                </a:solidFill>
              </a:rPr>
              <a:t>To</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BizMsgIdr</a:t>
            </a:r>
            <a:r>
              <a:rPr lang="nb-NO" sz="1000" dirty="0">
                <a:solidFill>
                  <a:srgbClr val="0000FF"/>
                </a:solidFill>
              </a:rPr>
              <a:t>&gt;</a:t>
            </a:r>
            <a:r>
              <a:rPr lang="nb-NO" sz="1000" dirty="0"/>
              <a:t>000001-0_18</a:t>
            </a:r>
            <a:r>
              <a:rPr lang="nb-NO" sz="1000" dirty="0">
                <a:solidFill>
                  <a:srgbClr val="0000FF"/>
                </a:solidFill>
              </a:rPr>
              <a:t>&lt;/</a:t>
            </a:r>
            <a:r>
              <a:rPr lang="nb-NO" sz="1000" dirty="0" err="1">
                <a:solidFill>
                  <a:srgbClr val="800000"/>
                </a:solidFill>
              </a:rPr>
              <a:t>BizMsgIdr</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MsgDefIdr</a:t>
            </a:r>
            <a:r>
              <a:rPr lang="nb-NO" sz="1000" dirty="0">
                <a:solidFill>
                  <a:srgbClr val="0000FF"/>
                </a:solidFill>
              </a:rPr>
              <a:t>&gt;</a:t>
            </a:r>
            <a:r>
              <a:rPr lang="nb-NO" sz="1000" dirty="0"/>
              <a:t>composrpt.001.10</a:t>
            </a:r>
            <a:r>
              <a:rPr lang="nb-NO" sz="1000" dirty="0">
                <a:solidFill>
                  <a:srgbClr val="0000FF"/>
                </a:solidFill>
              </a:rPr>
              <a:t>&lt;/</a:t>
            </a:r>
            <a:r>
              <a:rPr lang="nb-NO" sz="1000" dirty="0" err="1">
                <a:solidFill>
                  <a:srgbClr val="800000"/>
                </a:solidFill>
              </a:rPr>
              <a:t>MsgDefIdr</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CreDt</a:t>
            </a:r>
            <a:r>
              <a:rPr lang="nb-NO" sz="1000" dirty="0">
                <a:solidFill>
                  <a:srgbClr val="0000FF"/>
                </a:solidFill>
              </a:rPr>
              <a:t>&gt;</a:t>
            </a:r>
            <a:r>
              <a:rPr lang="nb-NO" sz="1000" dirty="0"/>
              <a:t>2018-04-16T15:30:00Z</a:t>
            </a:r>
            <a:r>
              <a:rPr lang="nb-NO" sz="1000" dirty="0">
                <a:solidFill>
                  <a:srgbClr val="0000FF"/>
                </a:solidFill>
              </a:rPr>
              <a:t>&lt;/</a:t>
            </a:r>
            <a:r>
              <a:rPr lang="nb-NO" sz="1000" dirty="0" err="1">
                <a:solidFill>
                  <a:srgbClr val="800000"/>
                </a:solidFill>
              </a:rPr>
              <a:t>CreDt</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AppHdr</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Hdr</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Pyld</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Document</a:t>
            </a:r>
            <a:r>
              <a:rPr lang="nb-NO" sz="1000" dirty="0">
                <a:solidFill>
                  <a:srgbClr val="800000"/>
                </a:solidFill>
              </a:rPr>
              <a:t> </a:t>
            </a:r>
            <a:r>
              <a:rPr lang="nb-NO" sz="1000" dirty="0" err="1">
                <a:solidFill>
                  <a:srgbClr val="800000"/>
                </a:solidFill>
              </a:rPr>
              <a:t>xmlns</a:t>
            </a:r>
            <a:r>
              <a:rPr lang="nb-NO" sz="1000" dirty="0"/>
              <a:t>="urn:fca:org:uk:xsd:composrpt.001.10"</a:t>
            </a:r>
            <a:r>
              <a:rPr lang="nb-NO" sz="1000" dirty="0">
                <a:solidFill>
                  <a:srgbClr val="0000FF"/>
                </a:solidFill>
              </a:rPr>
              <a:t>&gt;</a:t>
            </a:r>
          </a:p>
          <a:p>
            <a:pPr marL="0" indent="0">
              <a:buNone/>
            </a:pPr>
            <a:r>
              <a:rPr lang="nb-NO" sz="1000" dirty="0"/>
              <a:t>            </a:t>
            </a:r>
            <a:r>
              <a:rPr lang="nb-NO" sz="1000" dirty="0">
                <a:solidFill>
                  <a:srgbClr val="0000FF"/>
                </a:solidFill>
              </a:rPr>
              <a:t>&lt;</a:t>
            </a:r>
            <a:r>
              <a:rPr lang="nb-NO" sz="1000" dirty="0" err="1">
                <a:solidFill>
                  <a:srgbClr val="800000"/>
                </a:solidFill>
              </a:rPr>
              <a:t>FinInstrmRptgTradgComPosRpt</a:t>
            </a:r>
            <a:r>
              <a:rPr lang="nb-NO" sz="1000" dirty="0">
                <a:solidFill>
                  <a:srgbClr val="0000FF"/>
                </a:solidFill>
              </a:rPr>
              <a:t>&gt;</a:t>
            </a:r>
          </a:p>
          <a:p>
            <a:pPr marL="0" indent="0">
              <a:buNone/>
            </a:pPr>
            <a:r>
              <a:rPr lang="nb-NO" sz="1000" dirty="0">
                <a:solidFill>
                  <a:srgbClr val="0000FF"/>
                </a:solidFill>
              </a:rPr>
              <a:t>            </a:t>
            </a:r>
            <a:r>
              <a:rPr lang="mr-IN" sz="1000" dirty="0">
                <a:solidFill>
                  <a:srgbClr val="0000FF"/>
                </a:solidFill>
              </a:rPr>
              <a:t>…</a:t>
            </a:r>
            <a:endParaRPr lang="nb-NO" sz="1000" dirty="0">
              <a:solidFill>
                <a:srgbClr val="0000FF"/>
              </a:solidFill>
            </a:endParaRPr>
          </a:p>
          <a:p>
            <a:pPr marL="0" indent="0">
              <a:buNone/>
            </a:pPr>
            <a:r>
              <a:rPr lang="nb-NO" sz="1000" dirty="0"/>
              <a:t>                </a:t>
            </a:r>
          </a:p>
          <a:p>
            <a:pPr marL="0" indent="0">
              <a:buNone/>
            </a:pPr>
            <a:endParaRPr lang="nb-NO" dirty="0"/>
          </a:p>
        </p:txBody>
      </p:sp>
    </p:spTree>
    <p:extLst>
      <p:ext uri="{BB962C8B-B14F-4D97-AF65-F5344CB8AC3E}">
        <p14:creationId xmlns:p14="http://schemas.microsoft.com/office/powerpoint/2010/main" val="3041454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260648"/>
            <a:ext cx="8722888" cy="576065"/>
          </a:xfrm>
        </p:spPr>
        <p:txBody>
          <a:bodyPr>
            <a:normAutofit/>
          </a:bodyPr>
          <a:lstStyle/>
          <a:p>
            <a:r>
              <a:rPr lang="nb-NO" sz="2400" dirty="0"/>
              <a:t>CPRS sample report (</a:t>
            </a:r>
            <a:r>
              <a:rPr lang="nb-NO" sz="2400" dirty="0" err="1"/>
              <a:t>Continued</a:t>
            </a:r>
            <a:r>
              <a:rPr lang="nb-NO" sz="2400" dirty="0"/>
              <a:t>)</a:t>
            </a:r>
            <a:endParaRPr lang="da-DK" sz="2400" dirty="0"/>
          </a:p>
        </p:txBody>
      </p:sp>
      <p:sp>
        <p:nvSpPr>
          <p:cNvPr id="3" name="Rectangle 2">
            <a:extLst>
              <a:ext uri="{FF2B5EF4-FFF2-40B4-BE49-F238E27FC236}">
                <a16:creationId xmlns:a16="http://schemas.microsoft.com/office/drawing/2014/main" id="{FFAA2FA8-9C91-43F4-B2CC-F471493CEB89}"/>
              </a:ext>
            </a:extLst>
          </p:cNvPr>
          <p:cNvSpPr/>
          <p:nvPr/>
        </p:nvSpPr>
        <p:spPr>
          <a:xfrm>
            <a:off x="488504" y="1124744"/>
            <a:ext cx="7817603" cy="5078312"/>
          </a:xfrm>
          <a:prstGeom prst="rect">
            <a:avLst/>
          </a:prstGeom>
        </p:spPr>
        <p:txBody>
          <a:bodyPr wrap="square">
            <a:spAutoFit/>
          </a:bodyPr>
          <a:lstStyle/>
          <a:p>
            <a:pPr lvl="1">
              <a:spcAft>
                <a:spcPts val="0"/>
              </a:spcAft>
            </a:pPr>
            <a:r>
              <a:rPr lang="mr-IN" sz="900" dirty="0">
                <a:solidFill>
                  <a:srgbClr val="000000"/>
                </a:solidFill>
                <a:latin typeface="Arial" panose="020B0604020202020204" pitchFamily="34" charset="0"/>
                <a:ea typeface="Calibri" panose="020F0502020204030204" pitchFamily="34" charset="0"/>
              </a:rPr>
              <a:t>…</a:t>
            </a:r>
            <a:r>
              <a:rPr lang="nb-NO" sz="900" dirty="0">
                <a:solidFill>
                  <a:srgbClr val="000000"/>
                </a:solidFill>
                <a:latin typeface="Arial" panose="020B0604020202020204" pitchFamily="34" charset="0"/>
                <a:ea typeface="Calibri" panose="020F0502020204030204" pitchFamily="34" charset="0"/>
              </a:rPr>
              <a:t> </a:t>
            </a:r>
          </a:p>
          <a:p>
            <a:pPr lvl="1">
              <a:spcAft>
                <a:spcPts val="0"/>
              </a:spcAft>
            </a:pP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CPR</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1">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NEWT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1">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ReportRefNo</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BBCDEFG1230811</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ReportRefNo</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1">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RptDt</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2018-04-16T15:30:00Z</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RptDt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BusDt</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2018-04-13</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BusDt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RptEnt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3"/>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LEI</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LEIABCDEFGHIJKLMNO12</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LEI</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RptEnt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PstnHldr</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3"/>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LEI</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LEIABCDEFGHIJKLMNO23</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LEI</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PstnHldr</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PstinHldrCntctEml</a:t>
            </a:r>
            <a:r>
              <a:rPr lang="nb-NO" sz="900" dirty="0">
                <a:solidFill>
                  <a:srgbClr val="0000FF"/>
                </a:solidFill>
                <a:latin typeface="Arial" panose="020B0604020202020204" pitchFamily="34" charset="0"/>
                <a:ea typeface="Calibri" panose="020F0502020204030204" pitchFamily="34" charset="0"/>
              </a:rPr>
              <a:t>&gt;</a:t>
            </a:r>
            <a:r>
              <a:rPr lang="nb-NO" sz="900" u="sng" dirty="0" err="1">
                <a:solidFill>
                  <a:srgbClr val="000000"/>
                </a:solidFill>
                <a:latin typeface="Arial" panose="020B0604020202020204" pitchFamily="34" charset="0"/>
                <a:ea typeface="Calibri" panose="020F0502020204030204" pitchFamily="34" charset="0"/>
              </a:rPr>
              <a:t>trader@tradingvenue.no</a:t>
            </a:r>
            <a:r>
              <a:rPr lang="nb-NO" sz="900" u="sng"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PstinHldrCntctEml</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             </a:t>
            </a:r>
          </a:p>
          <a:p>
            <a:pPr lvl="3"/>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ParentPstinHldrCntctEml</a:t>
            </a:r>
            <a:r>
              <a:rPr lang="nb-NO" sz="900" dirty="0">
                <a:solidFill>
                  <a:srgbClr val="0000FF"/>
                </a:solidFill>
                <a:latin typeface="Arial" panose="020B0604020202020204" pitchFamily="34" charset="0"/>
                <a:ea typeface="Calibri" panose="020F0502020204030204" pitchFamily="34" charset="0"/>
              </a:rPr>
              <a:t>&gt;</a:t>
            </a:r>
            <a:r>
              <a:rPr lang="nb-NO" sz="900" u="sng" dirty="0" err="1">
                <a:solidFill>
                  <a:srgbClr val="000000"/>
                </a:solidFill>
                <a:latin typeface="Arial" panose="020B0604020202020204" pitchFamily="34" charset="0"/>
                <a:ea typeface="Calibri" panose="020F0502020204030204" pitchFamily="34" charset="0"/>
              </a:rPr>
              <a:t>trader@tradingvenue.no</a:t>
            </a:r>
            <a:r>
              <a:rPr lang="nb-NO" sz="900" u="sng" dirty="0">
                <a:solidFill>
                  <a:srgbClr val="000000"/>
                </a:solidFill>
                <a:latin typeface="Arial" panose="020B0604020202020204" pitchFamily="34" charset="0"/>
                <a:ea typeface="Calibri" panose="020F0502020204030204" pitchFamily="34" charset="0"/>
              </a:rPr>
              <a:t> &lt;</a:t>
            </a:r>
            <a:r>
              <a:rPr lang="nb-NO" sz="900" dirty="0">
                <a:solidFill>
                  <a:srgbClr val="0000FF"/>
                </a:solidFill>
                <a:latin typeface="Arial" panose="020B0604020202020204" pitchFamily="34" charset="0"/>
                <a:ea typeface="Calibri" panose="020F0502020204030204" pitchFamily="34" charset="0"/>
              </a:rPr>
              <a:t>/</a:t>
            </a:r>
            <a:r>
              <a:rPr lang="nb-NO" sz="900" dirty="0" err="1">
                <a:solidFill>
                  <a:srgbClr val="800000"/>
                </a:solidFill>
                <a:latin typeface="Arial" panose="020B0604020202020204" pitchFamily="34" charset="0"/>
                <a:ea typeface="Calibri" panose="020F0502020204030204" pitchFamily="34" charset="0"/>
              </a:rPr>
              <a:t>ParentPstinHldrCntctEml</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PstinHldrIsIdpdtInd</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FALSE</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PstinHldrIsIdpdtInd</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PrntEnt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3"/>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LEI</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LEIABCDEFGHIJKLMNO23</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LEI</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PrntEnt</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ISIN</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DE000A11RCN5</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ISIN</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VenProdCde</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TFM</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VenProdCde</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TrdngVenID</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NDEX</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TrdngVenID</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PstnTyp</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FUTR</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PstnTyp</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PstnMtrty</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OTHR</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PstnMtrty</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20</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PstnQtyUoM</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OTHER</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PstnQtyUoM</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PstnQtyUoMDesc</a:t>
            </a:r>
            <a:r>
              <a:rPr lang="nb-NO" sz="900" dirty="0">
                <a:solidFill>
                  <a:srgbClr val="0000FF"/>
                </a:solidFill>
                <a:latin typeface="Arial" panose="020B0604020202020204" pitchFamily="34" charset="0"/>
                <a:ea typeface="Calibri" panose="020F0502020204030204" pitchFamily="34" charset="0"/>
              </a:rPr>
              <a:t>&gt;</a:t>
            </a:r>
            <a:r>
              <a:rPr lang="nb-NO" sz="900" dirty="0" err="1">
                <a:solidFill>
                  <a:srgbClr val="000000"/>
                </a:solidFill>
                <a:latin typeface="Arial" panose="020B0604020202020204" pitchFamily="34" charset="0"/>
                <a:ea typeface="Calibri" panose="020F0502020204030204" pitchFamily="34" charset="0"/>
              </a:rPr>
              <a:t>MWh</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PstnQtyUoMDesc</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2">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RiskRdcInd</a:t>
            </a:r>
            <a:r>
              <a:rPr lang="nb-NO" sz="900" dirty="0">
                <a:solidFill>
                  <a:srgbClr val="0000FF"/>
                </a:solidFill>
                <a:latin typeface="Arial" panose="020B0604020202020204" pitchFamily="34" charset="0"/>
                <a:ea typeface="Calibri" panose="020F0502020204030204" pitchFamily="34" charset="0"/>
              </a:rPr>
              <a:t>&gt;</a:t>
            </a:r>
            <a:r>
              <a:rPr lang="nb-NO" sz="900" dirty="0">
                <a:solidFill>
                  <a:srgbClr val="000000"/>
                </a:solidFill>
                <a:latin typeface="Arial" panose="020B0604020202020204" pitchFamily="34" charset="0"/>
                <a:ea typeface="Calibri" panose="020F0502020204030204" pitchFamily="34" charset="0"/>
              </a:rPr>
              <a:t>FALSE</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RiskRdcInd</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1">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CPRBody</a:t>
            </a:r>
            <a:r>
              <a:rPr lang="nb-NO" sz="900" dirty="0">
                <a:solidFill>
                  <a:srgbClr val="0000FF"/>
                </a:solidFill>
                <a:latin typeface="Arial" panose="020B0604020202020204" pitchFamily="34" charset="0"/>
                <a:ea typeface="Calibri" panose="020F0502020204030204" pitchFamily="34" charset="0"/>
              </a:rPr>
              <a:t>&gt;</a:t>
            </a:r>
            <a:endParaRPr lang="en-GB" sz="900" dirty="0">
              <a:latin typeface="Calibri" panose="020F0502020204030204" pitchFamily="34" charset="0"/>
              <a:ea typeface="Calibri" panose="020F0502020204030204" pitchFamily="34" charset="0"/>
            </a:endParaRPr>
          </a:p>
          <a:p>
            <a:pPr lvl="1">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NEWT</a:t>
            </a:r>
            <a:r>
              <a:rPr lang="nb-NO" sz="900" dirty="0">
                <a:solidFill>
                  <a:srgbClr val="0000FF"/>
                </a:solidFill>
                <a:latin typeface="Arial" panose="020B0604020202020204" pitchFamily="34" charset="0"/>
                <a:ea typeface="Calibri" panose="020F0502020204030204" pitchFamily="34" charset="0"/>
              </a:rPr>
              <a:t>&gt;</a:t>
            </a:r>
          </a:p>
          <a:p>
            <a:pPr lvl="1">
              <a:spcAft>
                <a:spcPts val="0"/>
              </a:spcAft>
            </a:pPr>
            <a:r>
              <a:rPr lang="nb-NO" sz="900" dirty="0">
                <a:solidFill>
                  <a:srgbClr val="000000"/>
                </a:solidFill>
                <a:latin typeface="Arial" panose="020B0604020202020204" pitchFamily="34" charset="0"/>
                <a:ea typeface="Calibri" panose="020F0502020204030204" pitchFamily="34" charset="0"/>
              </a:rPr>
              <a:t> </a:t>
            </a:r>
            <a:r>
              <a:rPr lang="nb-NO" sz="900" dirty="0">
                <a:solidFill>
                  <a:srgbClr val="0000FF"/>
                </a:solidFill>
                <a:latin typeface="Arial" panose="020B0604020202020204" pitchFamily="34" charset="0"/>
                <a:ea typeface="Calibri" panose="020F0502020204030204" pitchFamily="34" charset="0"/>
              </a:rPr>
              <a:t>&lt;/</a:t>
            </a:r>
            <a:r>
              <a:rPr lang="nb-NO" sz="900" dirty="0">
                <a:solidFill>
                  <a:srgbClr val="800000"/>
                </a:solidFill>
                <a:latin typeface="Arial" panose="020B0604020202020204" pitchFamily="34" charset="0"/>
                <a:ea typeface="Calibri" panose="020F0502020204030204" pitchFamily="34" charset="0"/>
              </a:rPr>
              <a:t>CPR</a:t>
            </a:r>
            <a:r>
              <a:rPr lang="nb-NO" sz="900" dirty="0">
                <a:solidFill>
                  <a:srgbClr val="0000FF"/>
                </a:solidFill>
                <a:latin typeface="Arial" panose="020B0604020202020204" pitchFamily="34" charset="0"/>
                <a:ea typeface="Calibri" panose="020F0502020204030204" pitchFamily="34" charset="0"/>
              </a:rPr>
              <a:t>&gt;</a:t>
            </a:r>
          </a:p>
          <a:p>
            <a:pPr lvl="1">
              <a:spcAft>
                <a:spcPts val="0"/>
              </a:spcAft>
            </a:pPr>
            <a:r>
              <a:rPr lang="mr-IN" sz="900" dirty="0">
                <a:solidFill>
                  <a:srgbClr val="0000FF"/>
                </a:solidFill>
                <a:latin typeface="Arial" panose="020B0604020202020204" pitchFamily="34" charset="0"/>
                <a:ea typeface="Calibri" panose="020F0502020204030204" pitchFamily="34" charset="0"/>
              </a:rPr>
              <a:t>…</a:t>
            </a:r>
            <a:endParaRPr lang="nb-NO" sz="900" dirty="0">
              <a:solidFill>
                <a:srgbClr val="0000FF"/>
              </a:solidFill>
              <a:latin typeface="Arial" panose="020B0604020202020204" pitchFamily="34" charset="0"/>
              <a:ea typeface="Calibri" panose="020F0502020204030204" pitchFamily="34" charset="0"/>
            </a:endParaRPr>
          </a:p>
          <a:p>
            <a:pPr>
              <a:spcAft>
                <a:spcPts val="0"/>
              </a:spcAft>
            </a:pPr>
            <a:r>
              <a:rPr lang="nb-NO" sz="900" dirty="0">
                <a:solidFill>
                  <a:srgbClr val="0000FF"/>
                </a:solidFill>
                <a:latin typeface="Arial" panose="020B0604020202020204" pitchFamily="34" charset="0"/>
                <a:ea typeface="Calibri" panose="020F0502020204030204" pitchFamily="34" charset="0"/>
              </a:rPr>
              <a:t>         &lt;/</a:t>
            </a:r>
            <a:r>
              <a:rPr lang="nb-NO" sz="900" dirty="0" err="1">
                <a:solidFill>
                  <a:srgbClr val="800000"/>
                </a:solidFill>
                <a:latin typeface="Arial" panose="020B0604020202020204" pitchFamily="34" charset="0"/>
                <a:ea typeface="Calibri" panose="020F0502020204030204" pitchFamily="34" charset="0"/>
              </a:rPr>
              <a:t>FinInstrmRptgTradgComPosRpt</a:t>
            </a:r>
            <a:r>
              <a:rPr lang="nb-NO" sz="900" dirty="0">
                <a:solidFill>
                  <a:srgbClr val="0000FF"/>
                </a:solidFill>
                <a:latin typeface="Arial" panose="020B0604020202020204" pitchFamily="34" charset="0"/>
                <a:ea typeface="Calibri" panose="020F0502020204030204" pitchFamily="34" charset="0"/>
              </a:rPr>
              <a:t>&gt;</a:t>
            </a:r>
          </a:p>
          <a:p>
            <a:pPr>
              <a:spcAft>
                <a:spcPts val="0"/>
              </a:spcAft>
            </a:pPr>
            <a:r>
              <a:rPr lang="nb-NO" sz="900" dirty="0">
                <a:solidFill>
                  <a:srgbClr val="0000FF"/>
                </a:solidFill>
                <a:latin typeface="Arial" panose="020B0604020202020204" pitchFamily="34" charset="0"/>
                <a:ea typeface="Calibri" panose="020F0502020204030204" pitchFamily="34" charset="0"/>
              </a:rPr>
              <a:t>      &lt;/</a:t>
            </a:r>
            <a:r>
              <a:rPr lang="nb-NO" sz="900" dirty="0" err="1">
                <a:solidFill>
                  <a:srgbClr val="800000"/>
                </a:solidFill>
                <a:latin typeface="Arial" panose="020B0604020202020204" pitchFamily="34" charset="0"/>
                <a:ea typeface="Calibri" panose="020F0502020204030204" pitchFamily="34" charset="0"/>
              </a:rPr>
              <a:t>Document</a:t>
            </a:r>
            <a:r>
              <a:rPr lang="nb-NO" sz="900" dirty="0">
                <a:solidFill>
                  <a:srgbClr val="0000FF"/>
                </a:solidFill>
                <a:latin typeface="Arial" panose="020B0604020202020204" pitchFamily="34" charset="0"/>
                <a:ea typeface="Calibri" panose="020F0502020204030204" pitchFamily="34" charset="0"/>
              </a:rPr>
              <a:t>&gt;</a:t>
            </a:r>
          </a:p>
          <a:p>
            <a:pPr>
              <a:spcAft>
                <a:spcPts val="0"/>
              </a:spcAft>
            </a:pPr>
            <a:r>
              <a:rPr lang="nb-NO" sz="900" dirty="0">
                <a:solidFill>
                  <a:srgbClr val="0000FF"/>
                </a:solidFill>
                <a:latin typeface="Arial" panose="020B0604020202020204" pitchFamily="34" charset="0"/>
                <a:ea typeface="Calibri" panose="020F0502020204030204" pitchFamily="34" charset="0"/>
              </a:rPr>
              <a:t>   &lt;/</a:t>
            </a:r>
            <a:r>
              <a:rPr lang="nb-NO" sz="900" dirty="0" err="1">
                <a:solidFill>
                  <a:srgbClr val="800000"/>
                </a:solidFill>
                <a:latin typeface="Arial" panose="020B0604020202020204" pitchFamily="34" charset="0"/>
                <a:ea typeface="Calibri" panose="020F0502020204030204" pitchFamily="34" charset="0"/>
              </a:rPr>
              <a:t>Pyld</a:t>
            </a:r>
            <a:r>
              <a:rPr lang="nb-NO" sz="900" dirty="0">
                <a:solidFill>
                  <a:srgbClr val="0000FF"/>
                </a:solidFill>
                <a:latin typeface="Arial" panose="020B0604020202020204" pitchFamily="34" charset="0"/>
                <a:ea typeface="Calibri" panose="020F0502020204030204" pitchFamily="34" charset="0"/>
              </a:rPr>
              <a:t>&gt;</a:t>
            </a:r>
          </a:p>
          <a:p>
            <a:pPr>
              <a:spcAft>
                <a:spcPts val="0"/>
              </a:spcAft>
            </a:pPr>
            <a:r>
              <a:rPr lang="nb-NO" sz="900" dirty="0">
                <a:solidFill>
                  <a:srgbClr val="0000FF"/>
                </a:solidFill>
                <a:latin typeface="Arial" panose="020B0604020202020204" pitchFamily="34" charset="0"/>
                <a:ea typeface="Calibri" panose="020F0502020204030204" pitchFamily="34" charset="0"/>
              </a:rPr>
              <a:t>&lt;/</a:t>
            </a:r>
            <a:r>
              <a:rPr lang="nb-NO" sz="900" dirty="0" err="1">
                <a:solidFill>
                  <a:srgbClr val="800000"/>
                </a:solidFill>
                <a:latin typeface="Arial" panose="020B0604020202020204" pitchFamily="34" charset="0"/>
                <a:ea typeface="Calibri" panose="020F0502020204030204" pitchFamily="34" charset="0"/>
              </a:rPr>
              <a:t>BizData</a:t>
            </a:r>
            <a:r>
              <a:rPr lang="nb-NO" sz="900" dirty="0">
                <a:solidFill>
                  <a:srgbClr val="0000FF"/>
                </a:solidFill>
                <a:latin typeface="Arial" panose="020B0604020202020204" pitchFamily="34" charset="0"/>
                <a:ea typeface="Calibri" panose="020F0502020204030204" pitchFamily="34" charset="0"/>
              </a:rPr>
              <a:t>&gt;</a:t>
            </a:r>
            <a:endParaRPr lang="en-GB" sz="900" dirty="0">
              <a:effectLst/>
              <a:latin typeface="Calibri" panose="020F0502020204030204" pitchFamily="34" charset="0"/>
              <a:ea typeface="Calibri" panose="020F0502020204030204" pitchFamily="34" charset="0"/>
            </a:endParaRPr>
          </a:p>
        </p:txBody>
      </p:sp>
      <p:sp>
        <p:nvSpPr>
          <p:cNvPr id="4" name="Plassholder for lysbildenummer 3"/>
          <p:cNvSpPr>
            <a:spLocks noGrp="1"/>
          </p:cNvSpPr>
          <p:nvPr>
            <p:ph type="sldNum" sz="quarter" idx="11"/>
          </p:nvPr>
        </p:nvSpPr>
        <p:spPr/>
        <p:txBody>
          <a:bodyPr/>
          <a:lstStyle/>
          <a:p>
            <a:fld id="{3C11D439-B8EA-495A-9D11-975964FD98FB}" type="slidenum">
              <a:rPr lang="nb-NO" smtClean="0"/>
              <a:pPr/>
              <a:t>33</a:t>
            </a:fld>
            <a:endParaRPr lang="nb-NO" dirty="0"/>
          </a:p>
        </p:txBody>
      </p:sp>
    </p:spTree>
    <p:extLst>
      <p:ext uri="{BB962C8B-B14F-4D97-AF65-F5344CB8AC3E}">
        <p14:creationId xmlns:p14="http://schemas.microsoft.com/office/powerpoint/2010/main" val="1289675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Commodity Position Report Statuses</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4115693790"/>
              </p:ext>
            </p:extLst>
          </p:nvPr>
        </p:nvGraphicFramePr>
        <p:xfrm>
          <a:off x="454380" y="1772816"/>
          <a:ext cx="9035124" cy="1615440"/>
        </p:xfrm>
        <a:graphic>
          <a:graphicData uri="http://schemas.openxmlformats.org/drawingml/2006/table">
            <a:tbl>
              <a:tblPr firstRow="1" bandRow="1">
                <a:tableStyleId>{5C22544A-7EE6-4342-B048-85BDC9FD1C3A}</a:tableStyleId>
              </a:tblPr>
              <a:tblGrid>
                <a:gridCol w="1406097">
                  <a:extLst>
                    <a:ext uri="{9D8B030D-6E8A-4147-A177-3AD203B41FA5}">
                      <a16:colId xmlns:a16="http://schemas.microsoft.com/office/drawing/2014/main" val="20000"/>
                    </a:ext>
                  </a:extLst>
                </a:gridCol>
                <a:gridCol w="3343333">
                  <a:extLst>
                    <a:ext uri="{9D8B030D-6E8A-4147-A177-3AD203B41FA5}">
                      <a16:colId xmlns:a16="http://schemas.microsoft.com/office/drawing/2014/main" val="3766757897"/>
                    </a:ext>
                  </a:extLst>
                </a:gridCol>
                <a:gridCol w="4285694">
                  <a:extLst>
                    <a:ext uri="{9D8B030D-6E8A-4147-A177-3AD203B41FA5}">
                      <a16:colId xmlns:a16="http://schemas.microsoft.com/office/drawing/2014/main" val="20001"/>
                    </a:ext>
                  </a:extLst>
                </a:gridCol>
              </a:tblGrid>
              <a:tr h="288915">
                <a:tc>
                  <a:txBody>
                    <a:bodyPr/>
                    <a:lstStyle/>
                    <a:p>
                      <a:r>
                        <a:rPr lang="da-DK" sz="1100" dirty="0"/>
                        <a:t>Message field/XML element</a:t>
                      </a:r>
                    </a:p>
                  </a:txBody>
                  <a:tcPr/>
                </a:tc>
                <a:tc>
                  <a:txBody>
                    <a:bodyPr/>
                    <a:lstStyle/>
                    <a:p>
                      <a:r>
                        <a:rPr lang="da-DK" sz="1100" dirty="0"/>
                        <a:t>Report Status</a:t>
                      </a:r>
                    </a:p>
                  </a:txBody>
                  <a:tcPr/>
                </a:tc>
                <a:tc>
                  <a:txBody>
                    <a:bodyPr/>
                    <a:lstStyle/>
                    <a:p>
                      <a:r>
                        <a:rPr lang="da-DK" sz="1100" dirty="0"/>
                        <a:t>Content</a:t>
                      </a:r>
                    </a:p>
                  </a:txBody>
                  <a:tcPr/>
                </a:tc>
                <a:extLst>
                  <a:ext uri="{0D108BD9-81ED-4DB2-BD59-A6C34878D82A}">
                    <a16:rowId xmlns:a16="http://schemas.microsoft.com/office/drawing/2014/main" val="10000"/>
                  </a:ext>
                </a:extLst>
              </a:tr>
              <a:tr h="262650">
                <a:tc>
                  <a:txBody>
                    <a:bodyPr/>
                    <a:lstStyle/>
                    <a:p>
                      <a:r>
                        <a:rPr lang="nb-NO" sz="900" dirty="0"/>
                        <a:t>4 - Report Status/</a:t>
                      </a:r>
                      <a:endParaRPr lang="en-GB" sz="900" dirty="0"/>
                    </a:p>
                  </a:txBody>
                  <a:tcPr/>
                </a:tc>
                <a:tc>
                  <a:txBody>
                    <a:bodyPr/>
                    <a:lstStyle/>
                    <a:p>
                      <a:r>
                        <a:rPr lang="en-GB" sz="900" dirty="0"/>
                        <a:t>‘NEWT’ – New</a:t>
                      </a:r>
                    </a:p>
                    <a:p>
                      <a:r>
                        <a:rPr lang="en-GB" sz="900" dirty="0"/>
                        <a:t> </a:t>
                      </a:r>
                    </a:p>
                    <a:p>
                      <a:r>
                        <a:rPr lang="en-GB" sz="900" dirty="0"/>
                        <a:t>‘CANC’ – Cancellation</a:t>
                      </a:r>
                    </a:p>
                    <a:p>
                      <a:endParaRPr lang="en-GB" sz="900" dirty="0"/>
                    </a:p>
                    <a:p>
                      <a:r>
                        <a:rPr lang="en-GB" sz="900" dirty="0"/>
                        <a:t>‘AMND’ - Amendment</a:t>
                      </a:r>
                    </a:p>
                  </a:txBody>
                  <a:tcPr/>
                </a:tc>
                <a:tc>
                  <a:txBody>
                    <a:bodyPr/>
                    <a:lstStyle/>
                    <a:p>
                      <a:r>
                        <a:rPr lang="en-GB" sz="900" dirty="0"/>
                        <a:t>Indication of whether the report is new, or whether it is a cancellation or amendment of a previously submitted report. Where a previously submitted report is cancelled or amended, a report which contains all the details of the original report and using the original Report Reference Number should be sent and the ‘Report status’ should be flagged as ‘CANC’. For amendments a new report that contains all the details of the original report and using the original Report Reference Number with all necessary details amended should be sent and the ‘Report status’ should be flagged as ‘AMND’.</a:t>
                      </a:r>
                    </a:p>
                  </a:txBody>
                  <a:tcPr/>
                </a:tc>
                <a:extLst>
                  <a:ext uri="{0D108BD9-81ED-4DB2-BD59-A6C34878D82A}">
                    <a16:rowId xmlns:a16="http://schemas.microsoft.com/office/drawing/2014/main" val="10001"/>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34</a:t>
            </a:fld>
            <a:endParaRPr lang="nb-NO"/>
          </a:p>
        </p:txBody>
      </p:sp>
    </p:spTree>
    <p:extLst>
      <p:ext uri="{BB962C8B-B14F-4D97-AF65-F5344CB8AC3E}">
        <p14:creationId xmlns:p14="http://schemas.microsoft.com/office/powerpoint/2010/main" val="1084521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File naming convention – DATCPR files</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413210079"/>
              </p:ext>
            </p:extLst>
          </p:nvPr>
        </p:nvGraphicFramePr>
        <p:xfrm>
          <a:off x="416497" y="3422970"/>
          <a:ext cx="8856983" cy="2608019"/>
        </p:xfrm>
        <a:graphic>
          <a:graphicData uri="http://schemas.openxmlformats.org/drawingml/2006/table">
            <a:tbl>
              <a:tblPr firstRow="1" bandRow="1">
                <a:tableStyleId>{5C22544A-7EE6-4342-B048-85BDC9FD1C3A}</a:tableStyleId>
              </a:tblPr>
              <a:tblGrid>
                <a:gridCol w="1280373">
                  <a:extLst>
                    <a:ext uri="{9D8B030D-6E8A-4147-A177-3AD203B41FA5}">
                      <a16:colId xmlns:a16="http://schemas.microsoft.com/office/drawing/2014/main" val="20000"/>
                    </a:ext>
                  </a:extLst>
                </a:gridCol>
                <a:gridCol w="5666519">
                  <a:extLst>
                    <a:ext uri="{9D8B030D-6E8A-4147-A177-3AD203B41FA5}">
                      <a16:colId xmlns:a16="http://schemas.microsoft.com/office/drawing/2014/main" val="20001"/>
                    </a:ext>
                  </a:extLst>
                </a:gridCol>
                <a:gridCol w="1910091">
                  <a:extLst>
                    <a:ext uri="{9D8B030D-6E8A-4147-A177-3AD203B41FA5}">
                      <a16:colId xmlns:a16="http://schemas.microsoft.com/office/drawing/2014/main" val="1005098620"/>
                    </a:ext>
                  </a:extLst>
                </a:gridCol>
              </a:tblGrid>
              <a:tr h="288915">
                <a:tc>
                  <a:txBody>
                    <a:bodyPr/>
                    <a:lstStyle/>
                    <a:p>
                      <a:r>
                        <a:rPr lang="da-DK" sz="1100" dirty="0"/>
                        <a:t>Segment</a:t>
                      </a:r>
                    </a:p>
                  </a:txBody>
                  <a:tcPr/>
                </a:tc>
                <a:tc>
                  <a:txBody>
                    <a:bodyPr/>
                    <a:lstStyle/>
                    <a:p>
                      <a:r>
                        <a:rPr lang="da-DK" sz="1100" dirty="0"/>
                        <a:t>Content</a:t>
                      </a:r>
                    </a:p>
                  </a:txBody>
                  <a:tcPr/>
                </a:tc>
                <a:tc>
                  <a:txBody>
                    <a:bodyPr/>
                    <a:lstStyle/>
                    <a:p>
                      <a:r>
                        <a:rPr lang="da-DK" sz="1100" dirty="0"/>
                        <a:t>Value</a:t>
                      </a:r>
                    </a:p>
                  </a:txBody>
                  <a:tcPr/>
                </a:tc>
                <a:extLst>
                  <a:ext uri="{0D108BD9-81ED-4DB2-BD59-A6C34878D82A}">
                    <a16:rowId xmlns:a16="http://schemas.microsoft.com/office/drawing/2014/main" val="10000"/>
                  </a:ext>
                </a:extLst>
              </a:tr>
              <a:tr h="262650">
                <a:tc>
                  <a:txBody>
                    <a:bodyPr/>
                    <a:lstStyle/>
                    <a:p>
                      <a:r>
                        <a:rPr lang="en-GB" sz="900" dirty="0"/>
                        <a:t>&lt;Sender&gt;</a:t>
                      </a:r>
                    </a:p>
                  </a:txBody>
                  <a:tcPr/>
                </a:tc>
                <a:tc>
                  <a:txBody>
                    <a:bodyPr/>
                    <a:lstStyle/>
                    <a:p>
                      <a:r>
                        <a:rPr lang="en-GB" sz="900" dirty="0"/>
                        <a:t>Identifier of the entity submitting the file to the NFSA. </a:t>
                      </a:r>
                    </a:p>
                    <a:p>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Where the submitter is an investment firm and a </a:t>
                      </a:r>
                      <a:r>
                        <a:rPr lang="en-GB" sz="900"/>
                        <a:t>Trading Venue, </a:t>
                      </a:r>
                      <a:r>
                        <a:rPr lang="en-GB" sz="900" dirty="0"/>
                        <a:t>this shall be the </a:t>
                      </a:r>
                      <a:r>
                        <a:rPr lang="en-US" sz="900" dirty="0">
                          <a:effectLst/>
                        </a:rPr>
                        <a:t>submitting entity’s Legal entity identifier (LEI) as defined in ISO 17442 (20 alphanumerical characters) </a:t>
                      </a:r>
                      <a:r>
                        <a:rPr lang="en-GB" sz="900" dirty="0"/>
                        <a:t>prefixed with 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txBody>
                  <a:tcPr/>
                </a:tc>
                <a:tc>
                  <a:txBody>
                    <a:bodyPr/>
                    <a:lstStyle/>
                    <a:p>
                      <a:r>
                        <a:rPr lang="en-GB" sz="900" dirty="0" err="1"/>
                        <a:t>Ixxxxxxxxxxxxxxxxxxxx</a:t>
                      </a:r>
                      <a:endParaRPr lang="en-GB" sz="900" dirty="0"/>
                    </a:p>
                    <a:p>
                      <a:endParaRPr lang="en-GB" sz="900" dirty="0"/>
                    </a:p>
                  </a:txBody>
                  <a:tcPr/>
                </a:tc>
                <a:extLst>
                  <a:ext uri="{0D108BD9-81ED-4DB2-BD59-A6C34878D82A}">
                    <a16:rowId xmlns:a16="http://schemas.microsoft.com/office/drawing/2014/main" val="10001"/>
                  </a:ext>
                </a:extLst>
              </a:tr>
              <a:tr h="262450">
                <a:tc>
                  <a:txBody>
                    <a:bodyPr/>
                    <a:lstStyle/>
                    <a:p>
                      <a:r>
                        <a:rPr lang="da-DK" sz="900"/>
                        <a:t>&lt;FileType&gt;</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 6-character attribute identifying the type of information contained within the file. For position reports this will be DATCPR.</a:t>
                      </a:r>
                    </a:p>
                    <a:p>
                      <a:endParaRPr lang="da-DK" sz="900" dirty="0"/>
                    </a:p>
                  </a:txBody>
                  <a:tcPr/>
                </a:tc>
                <a:tc>
                  <a:txBody>
                    <a:bodyPr/>
                    <a:lstStyle/>
                    <a:p>
                      <a:r>
                        <a:rPr lang="en-GB" sz="900" dirty="0"/>
                        <a:t>DATCPR</a:t>
                      </a:r>
                      <a:endParaRPr lang="da-DK" sz="900" dirty="0"/>
                    </a:p>
                  </a:txBody>
                  <a:tcPr/>
                </a:tc>
                <a:extLst>
                  <a:ext uri="{0D108BD9-81ED-4DB2-BD59-A6C34878D82A}">
                    <a16:rowId xmlns:a16="http://schemas.microsoft.com/office/drawing/2014/main" val="10002"/>
                  </a:ext>
                </a:extLst>
              </a:tr>
              <a:tr h="536024">
                <a:tc>
                  <a:txBody>
                    <a:bodyPr/>
                    <a:lstStyle/>
                    <a:p>
                      <a:r>
                        <a:rPr lang="da-DK" sz="900" dirty="0"/>
                        <a:t>&lt;</a:t>
                      </a:r>
                      <a:r>
                        <a:rPr lang="en-GB" sz="900" dirty="0">
                          <a:solidFill>
                            <a:srgbClr val="000000"/>
                          </a:solidFill>
                        </a:rPr>
                        <a:t>Recipient&gt;</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 5-character attribute identifying the recipient NCA. For </a:t>
                      </a:r>
                      <a:r>
                        <a:rPr lang="da-DK" sz="900" dirty="0"/>
                        <a:t>the Financial Supervisory Authority of Norway </a:t>
                      </a:r>
                      <a:r>
                        <a:rPr lang="en-GB" sz="900" dirty="0"/>
                        <a:t>this will be </a:t>
                      </a:r>
                      <a:r>
                        <a:rPr lang="nb-NO" sz="900" dirty="0"/>
                        <a:t>NCANO</a:t>
                      </a:r>
                      <a:endParaRPr lang="en-GB" sz="900" dirty="0"/>
                    </a:p>
                    <a:p>
                      <a:endParaRPr lang="da-DK" sz="900" dirty="0"/>
                    </a:p>
                  </a:txBody>
                  <a:tcPr/>
                </a:tc>
                <a:tc>
                  <a:txBody>
                    <a:bodyPr/>
                    <a:lstStyle/>
                    <a:p>
                      <a:r>
                        <a:rPr lang="nb-NO" sz="900" dirty="0"/>
                        <a:t>NCANO</a:t>
                      </a:r>
                      <a:endParaRPr lang="da-DK" sz="900" dirty="0"/>
                    </a:p>
                  </a:txBody>
                  <a:tcPr/>
                </a:tc>
                <a:extLst>
                  <a:ext uri="{0D108BD9-81ED-4DB2-BD59-A6C34878D82A}">
                    <a16:rowId xmlns:a16="http://schemas.microsoft.com/office/drawing/2014/main" val="10003"/>
                  </a:ext>
                </a:extLst>
              </a:tr>
              <a:tr h="262650">
                <a:tc>
                  <a:txBody>
                    <a:bodyPr/>
                    <a:lstStyle/>
                    <a:p>
                      <a:r>
                        <a:rPr lang="en-GB" sz="900" dirty="0">
                          <a:solidFill>
                            <a:srgbClr val="000000"/>
                          </a:solidFill>
                        </a:rPr>
                        <a:t>&lt;</a:t>
                      </a:r>
                      <a:r>
                        <a:rPr lang="en-GB" sz="900" dirty="0" err="1">
                          <a:solidFill>
                            <a:srgbClr val="000000"/>
                          </a:solidFill>
                        </a:rPr>
                        <a:t>SeqNo</a:t>
                      </a:r>
                      <a:r>
                        <a:rPr lang="en-GB" sz="900" dirty="0">
                          <a:solidFill>
                            <a:srgbClr val="000000"/>
                          </a:solidFill>
                        </a:rPr>
                        <a:t>&gt;</a:t>
                      </a:r>
                      <a:endParaRPr lang="da-DK" sz="900" dirty="0"/>
                    </a:p>
                  </a:txBody>
                  <a:tcPr/>
                </a:tc>
                <a:tc>
                  <a:txBody>
                    <a:bodyPr/>
                    <a:lstStyle/>
                    <a:p>
                      <a:r>
                        <a:rPr lang="en-GB" sz="900" dirty="0">
                          <a:effectLst/>
                        </a:rPr>
                        <a:t>A 6-digit sequence number, left padded with zeroes to uniquely identify the submission to the submitter. The first submission shall be 000001 and incremented for subsequent submissions. (From 999999 this will roll over to 000001) The sequence restarts each year.</a:t>
                      </a:r>
                    </a:p>
                  </a:txBody>
                  <a:tcPr/>
                </a:tc>
                <a:tc>
                  <a:txBody>
                    <a:bodyPr/>
                    <a:lstStyle/>
                    <a:p>
                      <a:r>
                        <a:rPr lang="en-GB" sz="900" dirty="0" err="1"/>
                        <a:t>nnnnnn</a:t>
                      </a:r>
                      <a:r>
                        <a:rPr lang="en-GB" sz="900" dirty="0"/>
                        <a:t> e.g. 000042</a:t>
                      </a:r>
                      <a:endParaRPr lang="da-DK" sz="900" dirty="0"/>
                    </a:p>
                  </a:txBody>
                  <a:tcPr/>
                </a:tc>
                <a:extLst>
                  <a:ext uri="{0D108BD9-81ED-4DB2-BD59-A6C34878D82A}">
                    <a16:rowId xmlns:a16="http://schemas.microsoft.com/office/drawing/2014/main" val="10004"/>
                  </a:ext>
                </a:extLst>
              </a:tr>
            </a:tbl>
          </a:graphicData>
        </a:graphic>
      </p:graphicFrame>
      <p:sp>
        <p:nvSpPr>
          <p:cNvPr id="3" name="Rektangel 2"/>
          <p:cNvSpPr/>
          <p:nvPr/>
        </p:nvSpPr>
        <p:spPr>
          <a:xfrm>
            <a:off x="416496" y="1196752"/>
            <a:ext cx="8856984" cy="1869743"/>
          </a:xfrm>
          <a:prstGeom prst="rect">
            <a:avLst/>
          </a:prstGeom>
        </p:spPr>
        <p:txBody>
          <a:bodyPr wrap="square">
            <a:spAutoFit/>
          </a:bodyPr>
          <a:lstStyle/>
          <a:p>
            <a:pPr lvl="0"/>
            <a:r>
              <a:rPr lang="en-US" sz="1200" dirty="0">
                <a:solidFill>
                  <a:srgbClr val="000000"/>
                </a:solidFill>
              </a:rPr>
              <a:t>The filename of the XML files submitted to the NFSA must comply with the following</a:t>
            </a:r>
          </a:p>
          <a:p>
            <a:pPr lvl="0"/>
            <a:r>
              <a:rPr lang="en-US" sz="1200" dirty="0">
                <a:solidFill>
                  <a:srgbClr val="000000"/>
                </a:solidFill>
              </a:rPr>
              <a:t>naming convention:</a:t>
            </a:r>
          </a:p>
          <a:p>
            <a:pPr lvl="0"/>
            <a:endParaRPr lang="en-US" sz="1200" dirty="0">
              <a:solidFill>
                <a:srgbClr val="000000"/>
              </a:solidFill>
            </a:endParaRPr>
          </a:p>
          <a:p>
            <a:pPr lvl="0"/>
            <a:r>
              <a:rPr lang="en-US" sz="1050" dirty="0">
                <a:solidFill>
                  <a:srgbClr val="000000"/>
                </a:solidFill>
              </a:rPr>
              <a:t>&lt;Sender&gt;_&lt;</a:t>
            </a:r>
            <a:r>
              <a:rPr lang="en-US" sz="1050" dirty="0" err="1">
                <a:solidFill>
                  <a:srgbClr val="000000"/>
                </a:solidFill>
              </a:rPr>
              <a:t>FileType</a:t>
            </a:r>
            <a:r>
              <a:rPr lang="en-US" sz="1050" dirty="0">
                <a:solidFill>
                  <a:srgbClr val="000000"/>
                </a:solidFill>
              </a:rPr>
              <a:t>&gt;_&lt;Recipient&gt;_&lt;</a:t>
            </a:r>
            <a:r>
              <a:rPr lang="en-US" sz="1050" dirty="0" err="1">
                <a:solidFill>
                  <a:srgbClr val="000000"/>
                </a:solidFill>
              </a:rPr>
              <a:t>SeqNo</a:t>
            </a:r>
            <a:r>
              <a:rPr lang="en-US" sz="1050" dirty="0">
                <a:solidFill>
                  <a:srgbClr val="000000"/>
                </a:solidFill>
              </a:rPr>
              <a:t>&gt;-&lt;Version&gt;-&lt;</a:t>
            </a:r>
            <a:r>
              <a:rPr lang="en-US" sz="1050" dirty="0" err="1">
                <a:solidFill>
                  <a:srgbClr val="000000"/>
                </a:solidFill>
              </a:rPr>
              <a:t>PreviousSeqNo</a:t>
            </a:r>
            <a:r>
              <a:rPr lang="en-US" sz="1050" dirty="0">
                <a:solidFill>
                  <a:srgbClr val="000000"/>
                </a:solidFill>
              </a:rPr>
              <a:t>&gt;_&lt;Year&gt;.xml</a:t>
            </a:r>
          </a:p>
          <a:p>
            <a:pPr lvl="0"/>
            <a:endParaRPr lang="en-US" sz="1200" dirty="0">
              <a:solidFill>
                <a:srgbClr val="000000"/>
              </a:solidFill>
            </a:endParaRPr>
          </a:p>
          <a:p>
            <a:pPr lvl="0"/>
            <a:r>
              <a:rPr lang="en-US" sz="1200" dirty="0">
                <a:solidFill>
                  <a:srgbClr val="000000"/>
                </a:solidFill>
              </a:rPr>
              <a:t>The submitting entity archives this XML file into a ZIP file and uploads it into the</a:t>
            </a:r>
          </a:p>
          <a:p>
            <a:pPr lvl="0"/>
            <a:r>
              <a:rPr lang="en-US" sz="1200" dirty="0">
                <a:solidFill>
                  <a:srgbClr val="000000"/>
                </a:solidFill>
              </a:rPr>
              <a:t>appropriate folder (DATCPR) within the ‘Inbound’ folder of the CPRS. Its name must match the archived file and comply with the following naming convention:</a:t>
            </a:r>
          </a:p>
          <a:p>
            <a:pPr lvl="0"/>
            <a:endParaRPr lang="en-US" sz="1050" dirty="0">
              <a:solidFill>
                <a:srgbClr val="000000"/>
              </a:solidFill>
            </a:endParaRPr>
          </a:p>
          <a:p>
            <a:pPr lvl="0"/>
            <a:r>
              <a:rPr lang="en-US" sz="1050" dirty="0">
                <a:solidFill>
                  <a:srgbClr val="000000"/>
                </a:solidFill>
              </a:rPr>
              <a:t>&lt;Sender&gt;_&lt;</a:t>
            </a:r>
            <a:r>
              <a:rPr lang="en-US" sz="1050" dirty="0" err="1">
                <a:solidFill>
                  <a:srgbClr val="000000"/>
                </a:solidFill>
              </a:rPr>
              <a:t>FileType</a:t>
            </a:r>
            <a:r>
              <a:rPr lang="en-US" sz="1050" dirty="0">
                <a:solidFill>
                  <a:srgbClr val="000000"/>
                </a:solidFill>
              </a:rPr>
              <a:t>&gt;_&lt;Recipient&gt;_&lt;</a:t>
            </a:r>
            <a:r>
              <a:rPr lang="en-US" sz="1050" dirty="0" err="1">
                <a:solidFill>
                  <a:srgbClr val="000000"/>
                </a:solidFill>
              </a:rPr>
              <a:t>SeqNo</a:t>
            </a:r>
            <a:r>
              <a:rPr lang="en-US" sz="1050" dirty="0">
                <a:solidFill>
                  <a:srgbClr val="000000"/>
                </a:solidFill>
              </a:rPr>
              <a:t>&gt;-&lt;Version&gt;-&lt;</a:t>
            </a:r>
            <a:r>
              <a:rPr lang="en-US" sz="1050" dirty="0" err="1">
                <a:solidFill>
                  <a:srgbClr val="000000"/>
                </a:solidFill>
              </a:rPr>
              <a:t>PreviousSeqNo</a:t>
            </a:r>
            <a:r>
              <a:rPr lang="en-US" sz="1050" dirty="0">
                <a:solidFill>
                  <a:srgbClr val="000000"/>
                </a:solidFill>
              </a:rPr>
              <a:t>&gt;_</a:t>
            </a:r>
            <a:endParaRPr kumimoji="0" lang="da-DK" sz="11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4" name="Plassholder for lysbildenummer 3"/>
          <p:cNvSpPr>
            <a:spLocks noGrp="1"/>
          </p:cNvSpPr>
          <p:nvPr>
            <p:ph type="sldNum" sz="quarter" idx="11"/>
          </p:nvPr>
        </p:nvSpPr>
        <p:spPr/>
        <p:txBody>
          <a:bodyPr/>
          <a:lstStyle/>
          <a:p>
            <a:fld id="{3C11D439-B8EA-495A-9D11-975964FD98FB}" type="slidenum">
              <a:rPr lang="nb-NO" smtClean="0"/>
              <a:pPr/>
              <a:t>35</a:t>
            </a:fld>
            <a:endParaRPr lang="nb-NO"/>
          </a:p>
        </p:txBody>
      </p:sp>
    </p:spTree>
    <p:extLst>
      <p:ext uri="{BB962C8B-B14F-4D97-AF65-F5344CB8AC3E}">
        <p14:creationId xmlns:p14="http://schemas.microsoft.com/office/powerpoint/2010/main" val="2444685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File naming convention – DATCPR files (continued)</a:t>
            </a:r>
            <a:br>
              <a:rPr lang="da-DK" sz="2000" dirty="0"/>
            </a:br>
            <a:endParaRPr lang="da-DK" dirty="0"/>
          </a:p>
        </p:txBody>
      </p:sp>
      <p:sp>
        <p:nvSpPr>
          <p:cNvPr id="4" name="Rectangle 3">
            <a:extLst>
              <a:ext uri="{FF2B5EF4-FFF2-40B4-BE49-F238E27FC236}">
                <a16:creationId xmlns:a16="http://schemas.microsoft.com/office/drawing/2014/main" id="{6F6A7C9E-8548-4462-AEE7-523473E961F6}"/>
              </a:ext>
            </a:extLst>
          </p:cNvPr>
          <p:cNvSpPr/>
          <p:nvPr/>
        </p:nvSpPr>
        <p:spPr>
          <a:xfrm>
            <a:off x="488950" y="5019809"/>
            <a:ext cx="8121595" cy="307777"/>
          </a:xfrm>
          <a:prstGeom prst="rect">
            <a:avLst/>
          </a:prstGeom>
        </p:spPr>
        <p:txBody>
          <a:bodyPr wrap="square">
            <a:spAutoFit/>
          </a:bodyPr>
          <a:lstStyle/>
          <a:p>
            <a:pPr lvl="0">
              <a:defRPr/>
            </a:pPr>
            <a:r>
              <a:rPr lang="nb-NO" sz="1400" dirty="0">
                <a:solidFill>
                  <a:srgbClr val="000000"/>
                </a:solidFill>
              </a:rPr>
              <a:t>Example: </a:t>
            </a:r>
            <a:r>
              <a:rPr lang="nb-NO" sz="1400" b="1" dirty="0">
                <a:solidFill>
                  <a:srgbClr val="000000"/>
                </a:solidFill>
              </a:rPr>
              <a:t>I8UFQZZDNYQPXONCJED72_DATCPR_NCANO_000085-0-000084_17.zip</a:t>
            </a:r>
            <a:endParaRPr lang="en-GB" sz="1400" b="1" dirty="0">
              <a:solidFill>
                <a:srgbClr val="000000"/>
              </a:solidFill>
            </a:endParaRPr>
          </a:p>
        </p:txBody>
      </p:sp>
      <p:graphicFrame>
        <p:nvGraphicFramePr>
          <p:cNvPr id="8" name="Tabel 6">
            <a:extLst>
              <a:ext uri="{FF2B5EF4-FFF2-40B4-BE49-F238E27FC236}">
                <a16:creationId xmlns:a16="http://schemas.microsoft.com/office/drawing/2014/main" id="{56CC53B1-174B-4E6C-9F4E-174670A8A2E6}"/>
              </a:ext>
            </a:extLst>
          </p:cNvPr>
          <p:cNvGraphicFramePr>
            <a:graphicFrameLocks noGrp="1"/>
          </p:cNvGraphicFramePr>
          <p:nvPr>
            <p:extLst>
              <p:ext uri="{D42A27DB-BD31-4B8C-83A1-F6EECF244321}">
                <p14:modId xmlns:p14="http://schemas.microsoft.com/office/powerpoint/2010/main" val="3931702561"/>
              </p:ext>
            </p:extLst>
          </p:nvPr>
        </p:nvGraphicFramePr>
        <p:xfrm>
          <a:off x="488950" y="1412776"/>
          <a:ext cx="8856983" cy="3113836"/>
        </p:xfrm>
        <a:graphic>
          <a:graphicData uri="http://schemas.openxmlformats.org/drawingml/2006/table">
            <a:tbl>
              <a:tblPr firstRow="1" bandRow="1">
                <a:tableStyleId>{5C22544A-7EE6-4342-B048-85BDC9FD1C3A}</a:tableStyleId>
              </a:tblPr>
              <a:tblGrid>
                <a:gridCol w="1799754">
                  <a:extLst>
                    <a:ext uri="{9D8B030D-6E8A-4147-A177-3AD203B41FA5}">
                      <a16:colId xmlns:a16="http://schemas.microsoft.com/office/drawing/2014/main" val="20000"/>
                    </a:ext>
                  </a:extLst>
                </a:gridCol>
                <a:gridCol w="5147138">
                  <a:extLst>
                    <a:ext uri="{9D8B030D-6E8A-4147-A177-3AD203B41FA5}">
                      <a16:colId xmlns:a16="http://schemas.microsoft.com/office/drawing/2014/main" val="20001"/>
                    </a:ext>
                  </a:extLst>
                </a:gridCol>
                <a:gridCol w="1910091">
                  <a:extLst>
                    <a:ext uri="{9D8B030D-6E8A-4147-A177-3AD203B41FA5}">
                      <a16:colId xmlns:a16="http://schemas.microsoft.com/office/drawing/2014/main" val="1005098620"/>
                    </a:ext>
                  </a:extLst>
                </a:gridCol>
              </a:tblGrid>
              <a:tr h="288915">
                <a:tc>
                  <a:txBody>
                    <a:bodyPr/>
                    <a:lstStyle/>
                    <a:p>
                      <a:r>
                        <a:rPr lang="da-DK" sz="1100"/>
                        <a:t>Segment</a:t>
                      </a:r>
                      <a:endParaRPr lang="da-DK" sz="1100" dirty="0"/>
                    </a:p>
                  </a:txBody>
                  <a:tcPr/>
                </a:tc>
                <a:tc>
                  <a:txBody>
                    <a:bodyPr/>
                    <a:lstStyle/>
                    <a:p>
                      <a:r>
                        <a:rPr lang="da-DK" sz="1100" dirty="0"/>
                        <a:t>Content</a:t>
                      </a:r>
                    </a:p>
                  </a:txBody>
                  <a:tcPr/>
                </a:tc>
                <a:tc>
                  <a:txBody>
                    <a:bodyPr/>
                    <a:lstStyle/>
                    <a:p>
                      <a:r>
                        <a:rPr lang="da-DK" sz="1100" dirty="0"/>
                        <a:t>Value</a:t>
                      </a:r>
                    </a:p>
                  </a:txBody>
                  <a:tcPr/>
                </a:tc>
                <a:extLst>
                  <a:ext uri="{0D108BD9-81ED-4DB2-BD59-A6C34878D82A}">
                    <a16:rowId xmlns:a16="http://schemas.microsoft.com/office/drawing/2014/main" val="10000"/>
                  </a:ext>
                </a:extLst>
              </a:tr>
              <a:tr h="446506">
                <a:tc>
                  <a:txBody>
                    <a:bodyPr/>
                    <a:lstStyle/>
                    <a:p>
                      <a:r>
                        <a:rPr lang="en-GB" sz="900" dirty="0">
                          <a:solidFill>
                            <a:srgbClr val="000000"/>
                          </a:solidFill>
                        </a:rPr>
                        <a:t>&lt;Version&gt;</a:t>
                      </a:r>
                      <a:endParaRPr lang="da-DK" sz="900" dirty="0"/>
                    </a:p>
                  </a:txBody>
                  <a:tcPr/>
                </a:tc>
                <a:tc>
                  <a:txBody>
                    <a:bodyPr/>
                    <a:lstStyle/>
                    <a:p>
                      <a:r>
                        <a:rPr lang="en-GB" sz="900" dirty="0">
                          <a:effectLst/>
                        </a:rPr>
                        <a:t>A single digit number to indicate the version of the submission. This should always be 0, unless the previous submission file has been rejected, in which case the resubmission shall increment the version by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rPr>
                        <a:t>n</a:t>
                      </a:r>
                    </a:p>
                    <a:p>
                      <a:endParaRPr lang="da-DK" sz="900" dirty="0"/>
                    </a:p>
                  </a:txBody>
                  <a:tcPr/>
                </a:tc>
                <a:extLst>
                  <a:ext uri="{0D108BD9-81ED-4DB2-BD59-A6C34878D82A}">
                    <a16:rowId xmlns:a16="http://schemas.microsoft.com/office/drawing/2014/main" val="10005"/>
                  </a:ext>
                </a:extLst>
              </a:tr>
              <a:tr h="443641">
                <a:tc>
                  <a:txBody>
                    <a:bodyPr/>
                    <a:lstStyle/>
                    <a:p>
                      <a:r>
                        <a:rPr lang="en-GB" sz="900" dirty="0">
                          <a:solidFill>
                            <a:srgbClr val="000000"/>
                          </a:solidFill>
                        </a:rPr>
                        <a:t>&lt;</a:t>
                      </a:r>
                      <a:r>
                        <a:rPr lang="en-GB" sz="900" dirty="0" err="1">
                          <a:solidFill>
                            <a:srgbClr val="000000"/>
                          </a:solidFill>
                        </a:rPr>
                        <a:t>PreviousSeqNo</a:t>
                      </a:r>
                      <a:r>
                        <a:rPr lang="en-GB" sz="900" dirty="0">
                          <a:solidFill>
                            <a:srgbClr val="000000"/>
                          </a:solidFill>
                        </a:rPr>
                        <a:t>&gt;</a:t>
                      </a:r>
                      <a:endParaRPr lang="da-DK" sz="900" dirty="0"/>
                    </a:p>
                  </a:txBody>
                  <a:tcPr/>
                </a:tc>
                <a:tc>
                  <a:txBody>
                    <a:bodyPr/>
                    <a:lstStyle/>
                    <a:p>
                      <a:r>
                        <a:rPr lang="en-GB" sz="900" dirty="0"/>
                        <a:t>The 6-digit sequence number of the previous submission. This is used to ensure strict submission sequence processing. Note: when a submission fails and has been resubmitted with an incremented version number, the &lt;</a:t>
                      </a:r>
                      <a:r>
                        <a:rPr lang="en-GB" sz="900" dirty="0" err="1"/>
                        <a:t>PreviousSeqNo</a:t>
                      </a:r>
                      <a:r>
                        <a:rPr lang="en-GB" sz="900" dirty="0"/>
                        <a:t>&gt; must match that in the failed submission, i.e. represent the last accepted submission. The first &lt;</a:t>
                      </a:r>
                      <a:r>
                        <a:rPr lang="en-GB" sz="900" dirty="0" err="1"/>
                        <a:t>PreviousSeqNo</a:t>
                      </a:r>
                      <a:r>
                        <a:rPr lang="en-GB" sz="900" dirty="0"/>
                        <a:t>&gt; will be 000000, and this will not be used again.</a:t>
                      </a:r>
                    </a:p>
                    <a:p>
                      <a:endParaRPr lang="en-GB" sz="900" dirty="0"/>
                    </a:p>
                  </a:txBody>
                  <a:tcPr/>
                </a:tc>
                <a:tc>
                  <a:txBody>
                    <a:bodyPr/>
                    <a:lstStyle/>
                    <a:p>
                      <a:r>
                        <a:rPr lang="en-GB" sz="900" dirty="0" err="1"/>
                        <a:t>nnnnnn</a:t>
                      </a:r>
                      <a:endParaRPr lang="da-DK" sz="900" dirty="0">
                        <a:solidFill>
                          <a:srgbClr val="FF0000"/>
                        </a:solidFill>
                      </a:endParaRPr>
                    </a:p>
                  </a:txBody>
                  <a:tcPr/>
                </a:tc>
                <a:extLst>
                  <a:ext uri="{0D108BD9-81ED-4DB2-BD59-A6C34878D82A}">
                    <a16:rowId xmlns:a16="http://schemas.microsoft.com/office/drawing/2014/main" val="10006"/>
                  </a:ext>
                </a:extLst>
              </a:tr>
              <a:tr h="630361">
                <a:tc>
                  <a:txBody>
                    <a:bodyPr/>
                    <a:lstStyle/>
                    <a:p>
                      <a:r>
                        <a:rPr lang="en-GB" sz="900" dirty="0"/>
                        <a:t>&lt;Year&gt;</a:t>
                      </a:r>
                      <a:endParaRPr lang="da-DK" sz="900" dirty="0"/>
                    </a:p>
                  </a:txBody>
                  <a:tcPr/>
                </a:tc>
                <a:tc>
                  <a:txBody>
                    <a:bodyPr/>
                    <a:lstStyle/>
                    <a:p>
                      <a:r>
                        <a:rPr lang="en-GB" sz="900" dirty="0"/>
                        <a:t>The last two digits of the year when the file was generated. For example, for a file created during 2018, the year will be 18</a:t>
                      </a:r>
                    </a:p>
                    <a:p>
                      <a:endParaRPr lang="en-GB" sz="900" dirty="0"/>
                    </a:p>
                  </a:txBody>
                  <a:tcPr/>
                </a:tc>
                <a:tc>
                  <a:txBody>
                    <a:bodyPr/>
                    <a:lstStyle/>
                    <a:p>
                      <a:r>
                        <a:rPr lang="en-GB" sz="900" dirty="0" err="1"/>
                        <a:t>nn</a:t>
                      </a:r>
                      <a:endParaRPr lang="da-DK" sz="900" dirty="0">
                        <a:solidFill>
                          <a:srgbClr val="FF0000"/>
                        </a:solidFill>
                      </a:endParaRPr>
                    </a:p>
                  </a:txBody>
                  <a:tcPr/>
                </a:tc>
                <a:extLst>
                  <a:ext uri="{0D108BD9-81ED-4DB2-BD59-A6C34878D82A}">
                    <a16:rowId xmlns:a16="http://schemas.microsoft.com/office/drawing/2014/main" val="1873670240"/>
                  </a:ext>
                </a:extLst>
              </a:tr>
              <a:tr h="630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rPr>
                        <a:t>.&lt;TYPE&gt;</a:t>
                      </a:r>
                    </a:p>
                    <a:p>
                      <a:endParaRPr lang="da-DK" sz="900" dirty="0"/>
                    </a:p>
                  </a:txBody>
                  <a:tcPr/>
                </a:tc>
                <a:tc>
                  <a:txBody>
                    <a:bodyPr/>
                    <a:lstStyle/>
                    <a:p>
                      <a:r>
                        <a:rPr lang="da-DK" sz="900" dirty="0"/>
                        <a:t>File type extension. For encrypted and digitally signed files submitted to the Financial Supervisory Authority of Norway, the file extension used will be .zip. </a:t>
                      </a:r>
                    </a:p>
                    <a:p>
                      <a:endParaRPr lang="da-DK" sz="900" dirty="0"/>
                    </a:p>
                    <a:p>
                      <a:r>
                        <a:rPr lang="en-GB" sz="900" dirty="0"/>
                        <a:t>Inside each encrypted and digitally signed.zip file must be a single XML file of the same name: &lt;Sender&gt;_&lt;</a:t>
                      </a:r>
                      <a:r>
                        <a:rPr lang="en-GB" sz="900" dirty="0" err="1"/>
                        <a:t>FileType</a:t>
                      </a:r>
                      <a:r>
                        <a:rPr lang="en-GB" sz="900" dirty="0"/>
                        <a:t>&gt;_&lt;Recipient&gt;_&lt;</a:t>
                      </a:r>
                      <a:r>
                        <a:rPr lang="en-GB" sz="900" dirty="0" err="1"/>
                        <a:t>SeqNo</a:t>
                      </a:r>
                      <a:r>
                        <a:rPr lang="en-GB" sz="900" dirty="0"/>
                        <a:t>&gt;-&lt;Version&gt;-&lt;</a:t>
                      </a:r>
                      <a:r>
                        <a:rPr lang="en-GB" sz="900" dirty="0" err="1"/>
                        <a:t>PreviousSeqNo</a:t>
                      </a:r>
                      <a:r>
                        <a:rPr lang="en-GB" sz="900" dirty="0"/>
                        <a:t>&gt;_ &lt;Year&gt;.xml </a:t>
                      </a:r>
                    </a:p>
                  </a:txBody>
                  <a:tcPr/>
                </a:tc>
                <a:tc>
                  <a:txBody>
                    <a:bodyPr/>
                    <a:lstStyle/>
                    <a:p>
                      <a:r>
                        <a:rPr lang="da-DK" sz="900" dirty="0"/>
                        <a:t>.zip</a:t>
                      </a:r>
                      <a:endParaRPr lang="da-DK" sz="900" dirty="0">
                        <a:solidFill>
                          <a:srgbClr val="FF0000"/>
                        </a:solidFill>
                      </a:endParaRPr>
                    </a:p>
                  </a:txBody>
                  <a:tcPr/>
                </a:tc>
                <a:extLst>
                  <a:ext uri="{0D108BD9-81ED-4DB2-BD59-A6C34878D82A}">
                    <a16:rowId xmlns:a16="http://schemas.microsoft.com/office/drawing/2014/main" val="1464291388"/>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36</a:t>
            </a:fld>
            <a:endParaRPr lang="nb-NO"/>
          </a:p>
        </p:txBody>
      </p:sp>
    </p:spTree>
    <p:extLst>
      <p:ext uri="{BB962C8B-B14F-4D97-AF65-F5344CB8AC3E}">
        <p14:creationId xmlns:p14="http://schemas.microsoft.com/office/powerpoint/2010/main" val="2606020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File naming convention – DATCPR feedback files</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110053400"/>
              </p:ext>
            </p:extLst>
          </p:nvPr>
        </p:nvGraphicFramePr>
        <p:xfrm>
          <a:off x="344488" y="2924027"/>
          <a:ext cx="8856983" cy="3241277"/>
        </p:xfrm>
        <a:graphic>
          <a:graphicData uri="http://schemas.openxmlformats.org/drawingml/2006/table">
            <a:tbl>
              <a:tblPr firstRow="1" bandRow="1">
                <a:tableStyleId>{5C22544A-7EE6-4342-B048-85BDC9FD1C3A}</a:tableStyleId>
              </a:tblPr>
              <a:tblGrid>
                <a:gridCol w="1280373">
                  <a:extLst>
                    <a:ext uri="{9D8B030D-6E8A-4147-A177-3AD203B41FA5}">
                      <a16:colId xmlns:a16="http://schemas.microsoft.com/office/drawing/2014/main" val="20000"/>
                    </a:ext>
                  </a:extLst>
                </a:gridCol>
                <a:gridCol w="5666519">
                  <a:extLst>
                    <a:ext uri="{9D8B030D-6E8A-4147-A177-3AD203B41FA5}">
                      <a16:colId xmlns:a16="http://schemas.microsoft.com/office/drawing/2014/main" val="20001"/>
                    </a:ext>
                  </a:extLst>
                </a:gridCol>
                <a:gridCol w="1910091">
                  <a:extLst>
                    <a:ext uri="{9D8B030D-6E8A-4147-A177-3AD203B41FA5}">
                      <a16:colId xmlns:a16="http://schemas.microsoft.com/office/drawing/2014/main" val="1005098620"/>
                    </a:ext>
                  </a:extLst>
                </a:gridCol>
              </a:tblGrid>
              <a:tr h="288915">
                <a:tc>
                  <a:txBody>
                    <a:bodyPr/>
                    <a:lstStyle/>
                    <a:p>
                      <a:r>
                        <a:rPr lang="da-DK" sz="1100" dirty="0"/>
                        <a:t>Segment</a:t>
                      </a:r>
                    </a:p>
                  </a:txBody>
                  <a:tcPr/>
                </a:tc>
                <a:tc>
                  <a:txBody>
                    <a:bodyPr/>
                    <a:lstStyle/>
                    <a:p>
                      <a:r>
                        <a:rPr lang="da-DK" sz="1100" dirty="0"/>
                        <a:t>Content</a:t>
                      </a:r>
                    </a:p>
                  </a:txBody>
                  <a:tcPr/>
                </a:tc>
                <a:tc>
                  <a:txBody>
                    <a:bodyPr/>
                    <a:lstStyle/>
                    <a:p>
                      <a:r>
                        <a:rPr lang="da-DK" sz="1100" dirty="0"/>
                        <a:t>Value</a:t>
                      </a:r>
                    </a:p>
                  </a:txBody>
                  <a:tcPr/>
                </a:tc>
                <a:extLst>
                  <a:ext uri="{0D108BD9-81ED-4DB2-BD59-A6C34878D82A}">
                    <a16:rowId xmlns:a16="http://schemas.microsoft.com/office/drawing/2014/main" val="10000"/>
                  </a:ext>
                </a:extLst>
              </a:tr>
              <a:tr h="446506">
                <a:tc>
                  <a:txBody>
                    <a:bodyPr/>
                    <a:lstStyle/>
                    <a:p>
                      <a:r>
                        <a:rPr lang="en-GB" sz="900" dirty="0"/>
                        <a:t>&lt;Sender&gt;</a:t>
                      </a:r>
                    </a:p>
                  </a:txBody>
                  <a:tcPr/>
                </a:tc>
                <a:tc>
                  <a:txBody>
                    <a:bodyPr/>
                    <a:lstStyle/>
                    <a:p>
                      <a:r>
                        <a:rPr lang="en-GB" sz="900" dirty="0">
                          <a:effectLst/>
                        </a:rPr>
                        <a:t>A 5-character attribute identifying the recipient NCA. For </a:t>
                      </a:r>
                      <a:r>
                        <a:rPr lang="da-DK" sz="900" dirty="0"/>
                        <a:t>the Financial Supervisory Authority of Norway</a:t>
                      </a:r>
                      <a:r>
                        <a:rPr lang="en-GB" sz="900" dirty="0">
                          <a:effectLst/>
                        </a:rPr>
                        <a:t> this will be NCANO.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rPr>
                        <a:t>NCANO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endParaRPr>
                    </a:p>
                    <a:p>
                      <a:endParaRPr lang="da-DK" sz="900" dirty="0"/>
                    </a:p>
                  </a:txBody>
                  <a:tcPr/>
                </a:tc>
                <a:extLst>
                  <a:ext uri="{0D108BD9-81ED-4DB2-BD59-A6C34878D82A}">
                    <a16:rowId xmlns:a16="http://schemas.microsoft.com/office/drawing/2014/main" val="10005"/>
                  </a:ext>
                </a:extLst>
              </a:tr>
              <a:tr h="630361">
                <a:tc>
                  <a:txBody>
                    <a:bodyPr/>
                    <a:lstStyle/>
                    <a:p>
                      <a:r>
                        <a:rPr lang="da-DK" sz="900"/>
                        <a:t>&lt;FileType&gt;</a:t>
                      </a:r>
                      <a:endParaRPr lang="da-DK" sz="900" dirty="0"/>
                    </a:p>
                  </a:txBody>
                  <a:tcPr/>
                </a:tc>
                <a:tc>
                  <a:txBody>
                    <a:bodyPr/>
                    <a:lstStyle/>
                    <a:p>
                      <a:r>
                        <a:rPr lang="en-GB" sz="900" dirty="0"/>
                        <a:t>A 6-character attribute identifying the type of information contained within the file. For position report feedback files this will be FDBCPR.</a:t>
                      </a:r>
                    </a:p>
                  </a:txBody>
                  <a:tcPr/>
                </a:tc>
                <a:tc>
                  <a:txBody>
                    <a:bodyPr/>
                    <a:lstStyle/>
                    <a:p>
                      <a:r>
                        <a:rPr lang="en-GB" sz="900" dirty="0"/>
                        <a:t>FDBCPR</a:t>
                      </a:r>
                      <a:endParaRPr lang="da-DK" sz="900" dirty="0">
                        <a:solidFill>
                          <a:srgbClr val="FF0000"/>
                        </a:solidFill>
                      </a:endParaRPr>
                    </a:p>
                  </a:txBody>
                  <a:tcPr/>
                </a:tc>
                <a:extLst>
                  <a:ext uri="{0D108BD9-81ED-4DB2-BD59-A6C34878D82A}">
                    <a16:rowId xmlns:a16="http://schemas.microsoft.com/office/drawing/2014/main" val="10006"/>
                  </a:ext>
                </a:extLst>
              </a:tr>
              <a:tr h="630361">
                <a:tc>
                  <a:txBody>
                    <a:bodyPr/>
                    <a:lstStyle/>
                    <a:p>
                      <a:r>
                        <a:rPr lang="da-DK" sz="900" dirty="0"/>
                        <a:t>&lt;</a:t>
                      </a:r>
                      <a:r>
                        <a:rPr lang="en-GB" sz="900" dirty="0">
                          <a:solidFill>
                            <a:srgbClr val="000000"/>
                          </a:solidFill>
                        </a:rPr>
                        <a:t>Recipient&gt;</a:t>
                      </a:r>
                      <a:endParaRPr lang="da-DK" sz="900" dirty="0"/>
                    </a:p>
                  </a:txBody>
                  <a:tcPr/>
                </a:tc>
                <a:tc>
                  <a:txBody>
                    <a:bodyPr/>
                    <a:lstStyle/>
                    <a:p>
                      <a:r>
                        <a:rPr lang="en-GB" sz="900" dirty="0"/>
                        <a:t>Identifier of the entity submitting the original file to the NFSA. This will be the &lt;Sender&gt; of the submission(s) to which the feedback relates. </a:t>
                      </a:r>
                    </a:p>
                    <a:p>
                      <a:endParaRPr lang="nb-NO"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Where the original submitter is an investment firm, this shall be the </a:t>
                      </a:r>
                      <a:r>
                        <a:rPr lang="en-US" sz="900" dirty="0">
                          <a:effectLst/>
                        </a:rPr>
                        <a:t>submitting entity’s Legal entity identifier (LEI) as defined in ISO 17442 (20 alphanumerical characters) </a:t>
                      </a:r>
                      <a:r>
                        <a:rPr lang="en-GB" sz="900" dirty="0"/>
                        <a:t>prefixed with 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Where the original submitter is a trading venue this shall be the ISO10383 MIC of that venue prefixed with T.</a:t>
                      </a:r>
                    </a:p>
                    <a:p>
                      <a:r>
                        <a:rPr lang="en-GB" sz="900" dirty="0"/>
                        <a:t> </a:t>
                      </a:r>
                    </a:p>
                  </a:txBody>
                  <a:tcPr/>
                </a:tc>
                <a:tc>
                  <a:txBody>
                    <a:bodyPr/>
                    <a:lstStyle/>
                    <a:p>
                      <a:r>
                        <a:rPr lang="en-GB" sz="900" dirty="0" err="1"/>
                        <a:t>Ixxxxxxxxxxxxxxxxxxxx</a:t>
                      </a:r>
                      <a:r>
                        <a:rPr lang="en-GB" sz="900" dirty="0"/>
                        <a:t> </a:t>
                      </a:r>
                    </a:p>
                    <a:p>
                      <a:r>
                        <a:rPr lang="en-GB" sz="900" dirty="0" err="1"/>
                        <a:t>Txxxx</a:t>
                      </a:r>
                      <a:endParaRPr lang="en-GB" sz="900" dirty="0"/>
                    </a:p>
                  </a:txBody>
                  <a:tcPr/>
                </a:tc>
                <a:extLst>
                  <a:ext uri="{0D108BD9-81ED-4DB2-BD59-A6C34878D82A}">
                    <a16:rowId xmlns:a16="http://schemas.microsoft.com/office/drawing/2014/main" val="1873670240"/>
                  </a:ext>
                </a:extLst>
              </a:tr>
              <a:tr h="630361">
                <a:tc>
                  <a:txBody>
                    <a:bodyPr/>
                    <a:lstStyle/>
                    <a:p>
                      <a:r>
                        <a:rPr lang="en-GB" sz="900" dirty="0">
                          <a:solidFill>
                            <a:srgbClr val="000000"/>
                          </a:solidFill>
                        </a:rPr>
                        <a:t>&lt;</a:t>
                      </a:r>
                      <a:r>
                        <a:rPr lang="en-GB" sz="900" dirty="0" err="1">
                          <a:solidFill>
                            <a:srgbClr val="000000"/>
                          </a:solidFill>
                        </a:rPr>
                        <a:t>SeqNo</a:t>
                      </a:r>
                      <a:r>
                        <a:rPr lang="en-GB" sz="900" dirty="0">
                          <a:solidFill>
                            <a:srgbClr val="000000"/>
                          </a:solidFill>
                        </a:rPr>
                        <a:t>&gt;</a:t>
                      </a:r>
                      <a:endParaRPr lang="da-DK" sz="900" dirty="0"/>
                    </a:p>
                  </a:txBody>
                  <a:tcPr/>
                </a:tc>
                <a:tc>
                  <a:txBody>
                    <a:bodyPr/>
                    <a:lstStyle/>
                    <a:p>
                      <a:r>
                        <a:rPr lang="en-GB" sz="900" dirty="0"/>
                        <a:t>A 6-digit sequence number to uniquely identify the feedback file.</a:t>
                      </a:r>
                    </a:p>
                  </a:txBody>
                  <a:tcPr/>
                </a:tc>
                <a:tc>
                  <a:txBody>
                    <a:bodyPr/>
                    <a:lstStyle/>
                    <a:p>
                      <a:r>
                        <a:rPr lang="en-GB" sz="900" dirty="0" err="1"/>
                        <a:t>nnnnnn</a:t>
                      </a:r>
                      <a:r>
                        <a:rPr lang="en-GB" sz="900" dirty="0"/>
                        <a:t> e.g. 00004</a:t>
                      </a:r>
                    </a:p>
                  </a:txBody>
                  <a:tcPr/>
                </a:tc>
                <a:extLst>
                  <a:ext uri="{0D108BD9-81ED-4DB2-BD59-A6C34878D82A}">
                    <a16:rowId xmlns:a16="http://schemas.microsoft.com/office/drawing/2014/main" val="1464291388"/>
                  </a:ext>
                </a:extLst>
              </a:tr>
            </a:tbl>
          </a:graphicData>
        </a:graphic>
      </p:graphicFrame>
      <p:sp>
        <p:nvSpPr>
          <p:cNvPr id="11" name="Rektangel 2">
            <a:extLst>
              <a:ext uri="{FF2B5EF4-FFF2-40B4-BE49-F238E27FC236}">
                <a16:creationId xmlns:a16="http://schemas.microsoft.com/office/drawing/2014/main" id="{F06E022F-4586-4945-84EA-8484C85A88AE}"/>
              </a:ext>
            </a:extLst>
          </p:cNvPr>
          <p:cNvSpPr/>
          <p:nvPr/>
        </p:nvSpPr>
        <p:spPr>
          <a:xfrm>
            <a:off x="416496" y="1196752"/>
            <a:ext cx="8856984" cy="1323439"/>
          </a:xfrm>
          <a:prstGeom prst="rect">
            <a:avLst/>
          </a:prstGeom>
        </p:spPr>
        <p:txBody>
          <a:bodyPr wrap="square">
            <a:spAutoFit/>
          </a:bodyPr>
          <a:lstStyle/>
          <a:p>
            <a:pPr lvl="0"/>
            <a:r>
              <a:rPr lang="en-US" sz="1200" dirty="0">
                <a:solidFill>
                  <a:srgbClr val="000000"/>
                </a:solidFill>
              </a:rPr>
              <a:t>The CPRS will generate a feedback file for each correctly named submission received. This will follow the naming convention:</a:t>
            </a:r>
          </a:p>
          <a:p>
            <a:pPr lvl="0"/>
            <a:endParaRPr lang="en-US" sz="1200" dirty="0">
              <a:solidFill>
                <a:srgbClr val="000000"/>
              </a:solidFill>
            </a:endParaRPr>
          </a:p>
          <a:p>
            <a:pPr lvl="0"/>
            <a:r>
              <a:rPr lang="en-US" sz="1050" dirty="0">
                <a:solidFill>
                  <a:srgbClr val="000000"/>
                </a:solidFill>
              </a:rPr>
              <a:t>&lt;Sender&gt;_&lt;</a:t>
            </a:r>
            <a:r>
              <a:rPr lang="en-US" sz="1050" dirty="0" err="1">
                <a:solidFill>
                  <a:srgbClr val="000000"/>
                </a:solidFill>
              </a:rPr>
              <a:t>FileType</a:t>
            </a:r>
            <a:r>
              <a:rPr lang="en-US" sz="1050" dirty="0">
                <a:solidFill>
                  <a:srgbClr val="000000"/>
                </a:solidFill>
              </a:rPr>
              <a:t>&gt;_&lt;Recipient&gt;_&lt;</a:t>
            </a:r>
            <a:r>
              <a:rPr lang="en-US" sz="1050" dirty="0" err="1">
                <a:solidFill>
                  <a:srgbClr val="000000"/>
                </a:solidFill>
              </a:rPr>
              <a:t>SeqNo</a:t>
            </a:r>
            <a:r>
              <a:rPr lang="en-US" sz="1050" dirty="0">
                <a:solidFill>
                  <a:srgbClr val="000000"/>
                </a:solidFill>
              </a:rPr>
              <a:t>&gt;_&lt;Year&gt;.zip</a:t>
            </a:r>
          </a:p>
          <a:p>
            <a:pPr lvl="0"/>
            <a:endParaRPr lang="en-US" sz="1400" dirty="0">
              <a:solidFill>
                <a:srgbClr val="000000"/>
              </a:solidFill>
            </a:endParaRPr>
          </a:p>
          <a:p>
            <a:pPr lvl="0"/>
            <a:r>
              <a:rPr lang="en-US" sz="1200" dirty="0">
                <a:solidFill>
                  <a:srgbClr val="000000"/>
                </a:solidFill>
              </a:rPr>
              <a:t>Inside the .zip file will be a single XML file of the same name:</a:t>
            </a:r>
          </a:p>
          <a:p>
            <a:pPr lvl="0"/>
            <a:endParaRPr lang="en-US" sz="900" dirty="0">
              <a:solidFill>
                <a:srgbClr val="000000"/>
              </a:solidFill>
            </a:endParaRPr>
          </a:p>
          <a:p>
            <a:pPr lvl="0"/>
            <a:r>
              <a:rPr lang="en-US" sz="1050" dirty="0">
                <a:solidFill>
                  <a:srgbClr val="000000"/>
                </a:solidFill>
              </a:rPr>
              <a:t>&lt;Sender&gt;_&lt;</a:t>
            </a:r>
            <a:r>
              <a:rPr lang="en-US" sz="1050" dirty="0" err="1">
                <a:solidFill>
                  <a:srgbClr val="000000"/>
                </a:solidFill>
              </a:rPr>
              <a:t>FileType</a:t>
            </a:r>
            <a:r>
              <a:rPr lang="en-US" sz="1050" dirty="0">
                <a:solidFill>
                  <a:srgbClr val="000000"/>
                </a:solidFill>
              </a:rPr>
              <a:t>&gt;_&lt;Recipient&gt;_&lt;</a:t>
            </a:r>
            <a:r>
              <a:rPr lang="en-US" sz="1050" dirty="0" err="1">
                <a:solidFill>
                  <a:srgbClr val="000000"/>
                </a:solidFill>
              </a:rPr>
              <a:t>SeqNo</a:t>
            </a:r>
            <a:r>
              <a:rPr lang="en-US" sz="1050" dirty="0">
                <a:solidFill>
                  <a:srgbClr val="000000"/>
                </a:solidFill>
              </a:rPr>
              <a:t>&gt;_&lt;Year&gt;.xml</a:t>
            </a:r>
            <a:endParaRPr kumimoji="0" lang="da-DK" sz="1050" b="0" i="0" u="none" strike="noStrike" kern="1200" cap="none" spc="0" normalizeH="0" baseline="0" noProof="0" dirty="0">
              <a:ln>
                <a:noFill/>
              </a:ln>
              <a:solidFill>
                <a:srgbClr val="000000"/>
              </a:solidFill>
              <a:effectLst/>
              <a:uLnTx/>
              <a:uFillTx/>
              <a:cs typeface="Arial"/>
            </a:endParaRPr>
          </a:p>
        </p:txBody>
      </p:sp>
      <p:sp>
        <p:nvSpPr>
          <p:cNvPr id="3" name="Plassholder for lysbildenummer 2"/>
          <p:cNvSpPr>
            <a:spLocks noGrp="1"/>
          </p:cNvSpPr>
          <p:nvPr>
            <p:ph type="sldNum" sz="quarter" idx="11"/>
          </p:nvPr>
        </p:nvSpPr>
        <p:spPr/>
        <p:txBody>
          <a:bodyPr/>
          <a:lstStyle/>
          <a:p>
            <a:fld id="{3C11D439-B8EA-495A-9D11-975964FD98FB}" type="slidenum">
              <a:rPr lang="nb-NO" smtClean="0"/>
              <a:pPr/>
              <a:t>37</a:t>
            </a:fld>
            <a:endParaRPr lang="nb-NO"/>
          </a:p>
        </p:txBody>
      </p:sp>
    </p:spTree>
    <p:extLst>
      <p:ext uri="{BB962C8B-B14F-4D97-AF65-F5344CB8AC3E}">
        <p14:creationId xmlns:p14="http://schemas.microsoft.com/office/powerpoint/2010/main" val="1788896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File naming convention – feedback files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833929255"/>
              </p:ext>
            </p:extLst>
          </p:nvPr>
        </p:nvGraphicFramePr>
        <p:xfrm>
          <a:off x="344488" y="1746812"/>
          <a:ext cx="8856983" cy="1706235"/>
        </p:xfrm>
        <a:graphic>
          <a:graphicData uri="http://schemas.openxmlformats.org/drawingml/2006/table">
            <a:tbl>
              <a:tblPr firstRow="1" bandRow="1">
                <a:tableStyleId>{5C22544A-7EE6-4342-B048-85BDC9FD1C3A}</a:tableStyleId>
              </a:tblPr>
              <a:tblGrid>
                <a:gridCol w="1280373">
                  <a:extLst>
                    <a:ext uri="{9D8B030D-6E8A-4147-A177-3AD203B41FA5}">
                      <a16:colId xmlns:a16="http://schemas.microsoft.com/office/drawing/2014/main" val="20000"/>
                    </a:ext>
                  </a:extLst>
                </a:gridCol>
                <a:gridCol w="5666519">
                  <a:extLst>
                    <a:ext uri="{9D8B030D-6E8A-4147-A177-3AD203B41FA5}">
                      <a16:colId xmlns:a16="http://schemas.microsoft.com/office/drawing/2014/main" val="20001"/>
                    </a:ext>
                  </a:extLst>
                </a:gridCol>
                <a:gridCol w="1910091">
                  <a:extLst>
                    <a:ext uri="{9D8B030D-6E8A-4147-A177-3AD203B41FA5}">
                      <a16:colId xmlns:a16="http://schemas.microsoft.com/office/drawing/2014/main" val="1005098620"/>
                    </a:ext>
                  </a:extLst>
                </a:gridCol>
              </a:tblGrid>
              <a:tr h="288915">
                <a:tc>
                  <a:txBody>
                    <a:bodyPr/>
                    <a:lstStyle/>
                    <a:p>
                      <a:r>
                        <a:rPr lang="da-DK" sz="1100" dirty="0"/>
                        <a:t>Segment</a:t>
                      </a:r>
                    </a:p>
                  </a:txBody>
                  <a:tcPr/>
                </a:tc>
                <a:tc>
                  <a:txBody>
                    <a:bodyPr/>
                    <a:lstStyle/>
                    <a:p>
                      <a:r>
                        <a:rPr lang="da-DK" sz="1100" dirty="0"/>
                        <a:t>Content</a:t>
                      </a:r>
                    </a:p>
                  </a:txBody>
                  <a:tcPr/>
                </a:tc>
                <a:tc>
                  <a:txBody>
                    <a:bodyPr/>
                    <a:lstStyle/>
                    <a:p>
                      <a:r>
                        <a:rPr lang="da-DK" sz="1100" dirty="0"/>
                        <a:t>Value</a:t>
                      </a:r>
                    </a:p>
                  </a:txBody>
                  <a:tcPr/>
                </a:tc>
                <a:extLst>
                  <a:ext uri="{0D108BD9-81ED-4DB2-BD59-A6C34878D82A}">
                    <a16:rowId xmlns:a16="http://schemas.microsoft.com/office/drawing/2014/main" val="10000"/>
                  </a:ext>
                </a:extLst>
              </a:tr>
              <a:tr h="446506">
                <a:tc>
                  <a:txBody>
                    <a:bodyPr/>
                    <a:lstStyle/>
                    <a:p>
                      <a:r>
                        <a:rPr kumimoji="0" lang="en-GB" sz="900" b="0" i="0" u="none" strike="noStrike" kern="1200" cap="none" spc="0" normalizeH="0" baseline="0" noProof="0" dirty="0">
                          <a:ln>
                            <a:noFill/>
                          </a:ln>
                          <a:solidFill>
                            <a:srgbClr val="000000"/>
                          </a:solidFill>
                          <a:effectLst/>
                          <a:uLnTx/>
                          <a:uFillTx/>
                          <a:latin typeface="+mn-lt"/>
                          <a:ea typeface="ＭＳ Ｐゴシック" pitchFamily="48" charset="-128"/>
                          <a:cs typeface="+mn-cs"/>
                        </a:rPr>
                        <a:t>&lt;Year&gt;</a:t>
                      </a:r>
                      <a:endParaRPr lang="en-GB" sz="900" dirty="0">
                        <a:latin typeface="+mn-lt"/>
                      </a:endParaRPr>
                    </a:p>
                  </a:txBody>
                  <a:tcPr/>
                </a:tc>
                <a:tc>
                  <a:txBody>
                    <a:bodyPr/>
                    <a:lstStyle/>
                    <a:p>
                      <a:r>
                        <a:rPr lang="en-GB" sz="900" dirty="0">
                          <a:effectLst/>
                          <a:latin typeface="+mn-lt"/>
                        </a:rPr>
                        <a:t>The last two digits of the year when the file was generated. For example for a file created during 2018, the year will be 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latin typeface="+mn-lt"/>
                        </a:rPr>
                        <a:t>nn</a:t>
                      </a:r>
                      <a:endParaRPr lang="en-GB" sz="9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mn-lt"/>
                      </a:endParaRPr>
                    </a:p>
                    <a:p>
                      <a:endParaRPr lang="da-DK" sz="900" dirty="0">
                        <a:latin typeface="+mn-lt"/>
                      </a:endParaRPr>
                    </a:p>
                  </a:txBody>
                  <a:tcPr/>
                </a:tc>
                <a:extLst>
                  <a:ext uri="{0D108BD9-81ED-4DB2-BD59-A6C34878D82A}">
                    <a16:rowId xmlns:a16="http://schemas.microsoft.com/office/drawing/2014/main" val="10005"/>
                  </a:ext>
                </a:extLst>
              </a:tr>
              <a:tr h="630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mn-lt"/>
                          <a:ea typeface="ＭＳ Ｐゴシック" pitchFamily="48" charset="-128"/>
                          <a:cs typeface="+mn-cs"/>
                        </a:rPr>
                        <a:t>.&lt;TYPE&gt;</a:t>
                      </a:r>
                    </a:p>
                  </a:txBody>
                  <a:tcPr/>
                </a:tc>
                <a:tc>
                  <a:txBody>
                    <a:bodyPr/>
                    <a:lstStyle/>
                    <a:p>
                      <a:r>
                        <a:rPr lang="da-DK" sz="900" dirty="0">
                          <a:latin typeface="+mn-lt"/>
                        </a:rPr>
                        <a:t>File type extension. For feedback files submitted from the Financial Supervisory Authority of Norway to submitting entities, the file extension used will be .zip, indicating that the feedbacks submitted is formatted as compressed archives.</a:t>
                      </a:r>
                    </a:p>
                    <a:p>
                      <a:endParaRPr lang="da-DK" sz="900" dirty="0">
                        <a:latin typeface="+mn-lt"/>
                      </a:endParaRPr>
                    </a:p>
                    <a:p>
                      <a:r>
                        <a:rPr lang="en-GB" sz="900" dirty="0">
                          <a:latin typeface="+mn-lt"/>
                        </a:rPr>
                        <a:t>Inside each compressed feedback file must be a single XML file of the same name: </a:t>
                      </a:r>
                      <a:r>
                        <a:rPr kumimoji="0" lang="en-GB" sz="900" b="0" i="0" u="none" strike="noStrike" kern="1200" cap="none" spc="0" normalizeH="0" baseline="0" noProof="0" dirty="0">
                          <a:ln>
                            <a:noFill/>
                          </a:ln>
                          <a:solidFill>
                            <a:srgbClr val="000000"/>
                          </a:solidFill>
                          <a:effectLst/>
                          <a:uLnTx/>
                          <a:uFillTx/>
                          <a:latin typeface="+mn-lt"/>
                          <a:ea typeface="ＭＳ Ｐゴシック" pitchFamily="48" charset="-128"/>
                          <a:cs typeface="+mn-cs"/>
                        </a:rPr>
                        <a:t>&lt;Sender&gt;_&lt;</a:t>
                      </a:r>
                      <a:r>
                        <a:rPr kumimoji="0" lang="en-GB" sz="900" b="0" i="0" u="none" strike="noStrike" kern="1200" cap="none" spc="0" normalizeH="0" baseline="0" noProof="0" dirty="0" err="1">
                          <a:ln>
                            <a:noFill/>
                          </a:ln>
                          <a:solidFill>
                            <a:srgbClr val="000000"/>
                          </a:solidFill>
                          <a:effectLst/>
                          <a:uLnTx/>
                          <a:uFillTx/>
                          <a:latin typeface="+mn-lt"/>
                          <a:ea typeface="ＭＳ Ｐゴシック" pitchFamily="48" charset="-128"/>
                          <a:cs typeface="+mn-cs"/>
                        </a:rPr>
                        <a:t>FileType</a:t>
                      </a:r>
                      <a:r>
                        <a:rPr kumimoji="0" lang="en-GB" sz="900" b="0" i="0" u="none" strike="noStrike" kern="1200" cap="none" spc="0" normalizeH="0" baseline="0" noProof="0" dirty="0">
                          <a:ln>
                            <a:noFill/>
                          </a:ln>
                          <a:solidFill>
                            <a:srgbClr val="000000"/>
                          </a:solidFill>
                          <a:effectLst/>
                          <a:uLnTx/>
                          <a:uFillTx/>
                          <a:latin typeface="+mn-lt"/>
                          <a:ea typeface="ＭＳ Ｐゴシック" pitchFamily="48" charset="-128"/>
                          <a:cs typeface="+mn-cs"/>
                        </a:rPr>
                        <a:t>&gt;_&lt;Recipient&gt;_&lt;</a:t>
                      </a:r>
                      <a:r>
                        <a:rPr kumimoji="0" lang="en-GB" sz="900" b="0" i="0" u="none" strike="noStrike" kern="1200" cap="none" spc="0" normalizeH="0" baseline="0" noProof="0" dirty="0" err="1">
                          <a:ln>
                            <a:noFill/>
                          </a:ln>
                          <a:solidFill>
                            <a:srgbClr val="000000"/>
                          </a:solidFill>
                          <a:effectLst/>
                          <a:uLnTx/>
                          <a:uFillTx/>
                          <a:latin typeface="+mn-lt"/>
                          <a:ea typeface="ＭＳ Ｐゴシック" pitchFamily="48" charset="-128"/>
                          <a:cs typeface="+mn-cs"/>
                        </a:rPr>
                        <a:t>SeqNo</a:t>
                      </a:r>
                      <a:r>
                        <a:rPr kumimoji="0" lang="en-GB" sz="900" b="0" i="0" u="none" strike="noStrike" kern="1200" cap="none" spc="0" normalizeH="0" baseline="0" noProof="0" dirty="0">
                          <a:ln>
                            <a:noFill/>
                          </a:ln>
                          <a:solidFill>
                            <a:srgbClr val="000000"/>
                          </a:solidFill>
                          <a:effectLst/>
                          <a:uLnTx/>
                          <a:uFillTx/>
                          <a:latin typeface="+mn-lt"/>
                          <a:ea typeface="ＭＳ Ｐゴシック" pitchFamily="48" charset="-128"/>
                          <a:cs typeface="+mn-cs"/>
                        </a:rPr>
                        <a:t>&gt;_&lt;Year&gt;.</a:t>
                      </a:r>
                      <a:r>
                        <a:rPr lang="en-GB" sz="900" dirty="0">
                          <a:latin typeface="+mn-lt"/>
                        </a:rPr>
                        <a:t>xml </a:t>
                      </a:r>
                    </a:p>
                  </a:txBody>
                  <a:tcPr/>
                </a:tc>
                <a:tc>
                  <a:txBody>
                    <a:bodyPr/>
                    <a:lstStyle/>
                    <a:p>
                      <a:r>
                        <a:rPr lang="da-DK" sz="900" dirty="0">
                          <a:latin typeface="+mn-lt"/>
                        </a:rPr>
                        <a:t>.zip</a:t>
                      </a:r>
                      <a:endParaRPr lang="da-DK" sz="900" dirty="0">
                        <a:solidFill>
                          <a:srgbClr val="FF0000"/>
                        </a:solidFill>
                        <a:latin typeface="+mn-lt"/>
                      </a:endParaRPr>
                    </a:p>
                  </a:txBody>
                  <a:tcPr/>
                </a:tc>
                <a:extLst>
                  <a:ext uri="{0D108BD9-81ED-4DB2-BD59-A6C34878D82A}">
                    <a16:rowId xmlns:a16="http://schemas.microsoft.com/office/drawing/2014/main" val="10006"/>
                  </a:ext>
                </a:extLst>
              </a:tr>
            </a:tbl>
          </a:graphicData>
        </a:graphic>
      </p:graphicFrame>
      <p:sp>
        <p:nvSpPr>
          <p:cNvPr id="11" name="Rektangel 2">
            <a:extLst>
              <a:ext uri="{FF2B5EF4-FFF2-40B4-BE49-F238E27FC236}">
                <a16:creationId xmlns:a16="http://schemas.microsoft.com/office/drawing/2014/main" id="{F06E022F-4586-4945-84EA-8484C85A88AE}"/>
              </a:ext>
            </a:extLst>
          </p:cNvPr>
          <p:cNvSpPr/>
          <p:nvPr/>
        </p:nvSpPr>
        <p:spPr>
          <a:xfrm>
            <a:off x="416496" y="1196752"/>
            <a:ext cx="8856984"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Pattern: &lt;Sender&gt;_&lt;</a:t>
            </a:r>
            <a:r>
              <a:rPr kumimoji="0" lang="en-GB" sz="1400" b="0" i="0" u="none" strike="noStrike" kern="1200" cap="none" spc="0" normalizeH="0" baseline="0" noProof="0" dirty="0" err="1">
                <a:ln>
                  <a:noFill/>
                </a:ln>
                <a:solidFill>
                  <a:srgbClr val="000000"/>
                </a:solidFill>
                <a:effectLst/>
                <a:uLnTx/>
                <a:uFillTx/>
                <a:latin typeface="Arial" charset="0"/>
                <a:ea typeface="ＭＳ Ｐゴシック" pitchFamily="48" charset="-128"/>
                <a:cs typeface="Arial"/>
              </a:rPr>
              <a:t>FileType</a:t>
            </a:r>
            <a:r>
              <a:rPr kumimoji="0" lang="en-GB"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&gt;_&lt;Recipient&gt;_&lt;</a:t>
            </a:r>
            <a:r>
              <a:rPr kumimoji="0" lang="en-GB" sz="1400" b="0" i="0" u="none" strike="noStrike" kern="1200" cap="none" spc="0" normalizeH="0" baseline="0" noProof="0" dirty="0" err="1">
                <a:ln>
                  <a:noFill/>
                </a:ln>
                <a:solidFill>
                  <a:srgbClr val="000000"/>
                </a:solidFill>
                <a:effectLst/>
                <a:uLnTx/>
                <a:uFillTx/>
                <a:latin typeface="Arial" charset="0"/>
                <a:ea typeface="ＭＳ Ｐゴシック" pitchFamily="48" charset="-128"/>
                <a:cs typeface="Arial"/>
              </a:rPr>
              <a:t>SeqNo</a:t>
            </a:r>
            <a:r>
              <a:rPr kumimoji="0" lang="en-GB"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&gt;_&lt;Year&gt;</a:t>
            </a:r>
            <a:r>
              <a:rPr kumimoji="0" lang="da-DK"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.&lt;TYPE&gt;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9" name="Rectangle 8">
            <a:extLst>
              <a:ext uri="{FF2B5EF4-FFF2-40B4-BE49-F238E27FC236}">
                <a16:creationId xmlns:a16="http://schemas.microsoft.com/office/drawing/2014/main" id="{948448E6-E213-4C4D-9634-E63E98FBC495}"/>
              </a:ext>
            </a:extLst>
          </p:cNvPr>
          <p:cNvSpPr/>
          <p:nvPr/>
        </p:nvSpPr>
        <p:spPr>
          <a:xfrm>
            <a:off x="359797" y="4077072"/>
            <a:ext cx="8121595" cy="307777"/>
          </a:xfrm>
          <a:prstGeom prst="rect">
            <a:avLst/>
          </a:prstGeom>
        </p:spPr>
        <p:txBody>
          <a:bodyPr wrap="square">
            <a:spAutoFit/>
          </a:bodyPr>
          <a:lstStyle/>
          <a:p>
            <a:pPr lvl="0">
              <a:defRPr/>
            </a:pPr>
            <a:r>
              <a:rPr lang="nb-NO" sz="1400" dirty="0">
                <a:solidFill>
                  <a:srgbClr val="000000"/>
                </a:solidFill>
              </a:rPr>
              <a:t>Example: </a:t>
            </a:r>
            <a:r>
              <a:rPr lang="nb-NO" sz="1400" b="1" dirty="0">
                <a:solidFill>
                  <a:srgbClr val="000000"/>
                </a:solidFill>
              </a:rPr>
              <a:t>NCANO_FDBCPR_ I8UFQZZDNYQPXONCJED72 _000014-17.zip</a:t>
            </a:r>
            <a:endParaRPr lang="en-GB" sz="1400" b="1" dirty="0">
              <a:solidFill>
                <a:srgbClr val="000000"/>
              </a:solidFill>
            </a:endParaRPr>
          </a:p>
        </p:txBody>
      </p:sp>
      <p:sp>
        <p:nvSpPr>
          <p:cNvPr id="3" name="Plassholder for lysbildenummer 2"/>
          <p:cNvSpPr>
            <a:spLocks noGrp="1"/>
          </p:cNvSpPr>
          <p:nvPr>
            <p:ph type="sldNum" sz="quarter" idx="11"/>
          </p:nvPr>
        </p:nvSpPr>
        <p:spPr/>
        <p:txBody>
          <a:bodyPr/>
          <a:lstStyle/>
          <a:p>
            <a:fld id="{3C11D439-B8EA-495A-9D11-975964FD98FB}" type="slidenum">
              <a:rPr lang="nb-NO" smtClean="0"/>
              <a:pPr/>
              <a:t>38</a:t>
            </a:fld>
            <a:endParaRPr lang="nb-NO"/>
          </a:p>
        </p:txBody>
      </p:sp>
    </p:spTree>
    <p:extLst>
      <p:ext uri="{BB962C8B-B14F-4D97-AF65-F5344CB8AC3E}">
        <p14:creationId xmlns:p14="http://schemas.microsoft.com/office/powerpoint/2010/main" val="1285411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a:t>File Level Validations</a:t>
            </a:r>
          </a:p>
        </p:txBody>
      </p:sp>
      <p:sp>
        <p:nvSpPr>
          <p:cNvPr id="3" name="Plassholder for innhold 2"/>
          <p:cNvSpPr>
            <a:spLocks noGrp="1"/>
          </p:cNvSpPr>
          <p:nvPr>
            <p:ph idx="1"/>
          </p:nvPr>
        </p:nvSpPr>
        <p:spPr>
          <a:xfrm>
            <a:off x="560512" y="1080999"/>
            <a:ext cx="9177338" cy="4525963"/>
          </a:xfrm>
        </p:spPr>
        <p:txBody>
          <a:bodyPr/>
          <a:lstStyle/>
          <a:p>
            <a:r>
              <a:rPr lang="en-US" sz="1200" dirty="0"/>
              <a:t>The table below details the file validation rules that will be applied to commodity derivative position report submissions. The rules will be executed in the order listed in the table. </a:t>
            </a:r>
          </a:p>
          <a:p>
            <a:r>
              <a:rPr lang="en-US" sz="1200" dirty="0"/>
              <a:t>Receiving a file error reference (FIL-XXX) in the feedback file indicates that CPRS has persisted the name of the zip file. If the same filename is used for resubmission then the submission will be rejected due to duplicate filename (FIL-107).</a:t>
            </a:r>
            <a:endParaRPr lang="en-GB" sz="1200" dirty="0"/>
          </a:p>
        </p:txBody>
      </p:sp>
      <p:graphicFrame>
        <p:nvGraphicFramePr>
          <p:cNvPr id="7" name="Tabel 6"/>
          <p:cNvGraphicFramePr>
            <a:graphicFrameLocks noGrp="1"/>
          </p:cNvGraphicFramePr>
          <p:nvPr>
            <p:extLst>
              <p:ext uri="{D42A27DB-BD31-4B8C-83A1-F6EECF244321}">
                <p14:modId xmlns:p14="http://schemas.microsoft.com/office/powerpoint/2010/main" val="10788130"/>
              </p:ext>
            </p:extLst>
          </p:nvPr>
        </p:nvGraphicFramePr>
        <p:xfrm>
          <a:off x="488950" y="1981739"/>
          <a:ext cx="8856983" cy="4517587"/>
        </p:xfrm>
        <a:graphic>
          <a:graphicData uri="http://schemas.openxmlformats.org/drawingml/2006/table">
            <a:tbl>
              <a:tblPr firstRow="1" bandRow="1">
                <a:tableStyleId>{5C22544A-7EE6-4342-B048-85BDC9FD1C3A}</a:tableStyleId>
              </a:tblPr>
              <a:tblGrid>
                <a:gridCol w="1053233">
                  <a:extLst>
                    <a:ext uri="{9D8B030D-6E8A-4147-A177-3AD203B41FA5}">
                      <a16:colId xmlns:a16="http://schemas.microsoft.com/office/drawing/2014/main" val="20000"/>
                    </a:ext>
                  </a:extLst>
                </a:gridCol>
                <a:gridCol w="3267247">
                  <a:extLst>
                    <a:ext uri="{9D8B030D-6E8A-4147-A177-3AD203B41FA5}">
                      <a16:colId xmlns:a16="http://schemas.microsoft.com/office/drawing/2014/main" val="20001"/>
                    </a:ext>
                  </a:extLst>
                </a:gridCol>
                <a:gridCol w="2965264">
                  <a:extLst>
                    <a:ext uri="{9D8B030D-6E8A-4147-A177-3AD203B41FA5}">
                      <a16:colId xmlns:a16="http://schemas.microsoft.com/office/drawing/2014/main" val="1005098620"/>
                    </a:ext>
                  </a:extLst>
                </a:gridCol>
                <a:gridCol w="1571239">
                  <a:extLst>
                    <a:ext uri="{9D8B030D-6E8A-4147-A177-3AD203B41FA5}">
                      <a16:colId xmlns:a16="http://schemas.microsoft.com/office/drawing/2014/main" val="627120943"/>
                    </a:ext>
                  </a:extLst>
                </a:gridCol>
              </a:tblGrid>
              <a:tr h="288915">
                <a:tc>
                  <a:txBody>
                    <a:bodyPr/>
                    <a:lstStyle/>
                    <a:p>
                      <a:r>
                        <a:rPr lang="da-DK" sz="1100" dirty="0"/>
                        <a:t>Error Code</a:t>
                      </a:r>
                    </a:p>
                  </a:txBody>
                  <a:tcPr/>
                </a:tc>
                <a:tc>
                  <a:txBody>
                    <a:bodyPr/>
                    <a:lstStyle/>
                    <a:p>
                      <a:r>
                        <a:rPr lang="da-DK" sz="1100" dirty="0"/>
                        <a:t>Error Message</a:t>
                      </a:r>
                    </a:p>
                  </a:txBody>
                  <a:tcPr/>
                </a:tc>
                <a:tc>
                  <a:txBody>
                    <a:bodyPr/>
                    <a:lstStyle/>
                    <a:p>
                      <a:r>
                        <a:rPr lang="da-DK" sz="1100" dirty="0"/>
                        <a:t>Corrective Action</a:t>
                      </a:r>
                    </a:p>
                  </a:txBody>
                  <a:tcPr/>
                </a:tc>
                <a:tc>
                  <a:txBody>
                    <a:bodyPr/>
                    <a:lstStyle/>
                    <a:p>
                      <a:r>
                        <a:rPr lang="da-DK" sz="1100" dirty="0"/>
                        <a:t>Description</a:t>
                      </a:r>
                    </a:p>
                  </a:txBody>
                  <a:tcPr/>
                </a:tc>
                <a:extLst>
                  <a:ext uri="{0D108BD9-81ED-4DB2-BD59-A6C34878D82A}">
                    <a16:rowId xmlns:a16="http://schemas.microsoft.com/office/drawing/2014/main" val="10000"/>
                  </a:ext>
                </a:extLst>
              </a:tr>
              <a:tr h="446506">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FIL-101</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file cannot be decompressed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Check compression and resubmit</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5"/>
                  </a:ext>
                </a:extLst>
              </a:tr>
              <a:tr h="630361">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FIL-102</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file contains more than one XML file</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Correct the file structure and resubmit</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6"/>
                  </a:ext>
                </a:extLst>
              </a:tr>
              <a:tr h="630361">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FIL-103</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The name of the XML file is not consistent with the name of its container zip</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Correct the file naming and resubmit</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338758452"/>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FIL-104</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The ISO 20022 Message Identifier in the BAH must refer to the latest schema approved.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Correct the Message Identifier according to the latest XSD schema.</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2179974675"/>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FIL-105</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file structure does not correspond to the XML schema</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Check the result of the validation at </a:t>
                      </a:r>
                      <a:r>
                        <a:rPr lang="en-GB" sz="900" b="0" i="0" u="none" strike="noStrike" dirty="0" err="1">
                          <a:solidFill>
                            <a:srgbClr val="000000"/>
                          </a:solidFill>
                          <a:effectLst/>
                          <a:latin typeface="Arial" panose="020B0604020202020204" pitchFamily="34" charset="0"/>
                          <a:cs typeface="Arial" panose="020B0604020202020204" pitchFamily="34" charset="0"/>
                        </a:rPr>
                        <a:t>FileErrors</a:t>
                      </a:r>
                      <a:r>
                        <a:rPr lang="en-GB" sz="900" b="0" i="0" u="none" strike="noStrike" dirty="0">
                          <a:solidFill>
                            <a:srgbClr val="000000"/>
                          </a:solidFill>
                          <a:effectLst/>
                          <a:latin typeface="Arial" panose="020B0604020202020204" pitchFamily="34" charset="0"/>
                          <a:cs typeface="Arial" panose="020B0604020202020204" pitchFamily="34" charset="0"/>
                        </a:rPr>
                        <a:t>, it should correspond to formats defined in this document see XML chapter and resend the file.</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506682428"/>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FIL-107</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File has already been submitted once</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Correct the filename and resubmit</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461289256"/>
                  </a:ext>
                </a:extLst>
              </a:tr>
              <a:tr h="630361">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FIL-109</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The corresponding file for the PreviousFileSquenceNumber has not been received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Determine the reason for the missing file and take appropriate actions - e.g. resubmit the missing file with the correct </a:t>
                      </a:r>
                      <a:r>
                        <a:rPr lang="en-GB" sz="900" b="0" i="0" u="none" strike="noStrike" dirty="0" err="1">
                          <a:solidFill>
                            <a:srgbClr val="000000"/>
                          </a:solidFill>
                          <a:effectLst/>
                          <a:latin typeface="Arial" panose="020B0604020202020204" pitchFamily="34" charset="0"/>
                          <a:cs typeface="Arial" panose="020B0604020202020204" pitchFamily="34" charset="0"/>
                        </a:rPr>
                        <a:t>PreviousFileSequenceNumber</a:t>
                      </a: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72339948"/>
                  </a:ext>
                </a:extLst>
              </a:tr>
            </a:tbl>
          </a:graphicData>
        </a:graphic>
      </p:graphicFrame>
      <p:sp>
        <p:nvSpPr>
          <p:cNvPr id="4" name="Plassholder for lysbildenummer 3"/>
          <p:cNvSpPr>
            <a:spLocks noGrp="1"/>
          </p:cNvSpPr>
          <p:nvPr>
            <p:ph type="sldNum" sz="quarter" idx="11"/>
          </p:nvPr>
        </p:nvSpPr>
        <p:spPr/>
        <p:txBody>
          <a:bodyPr/>
          <a:lstStyle/>
          <a:p>
            <a:fld id="{3C11D439-B8EA-495A-9D11-975964FD98FB}" type="slidenum">
              <a:rPr lang="nb-NO" smtClean="0"/>
              <a:pPr/>
              <a:t>39</a:t>
            </a:fld>
            <a:endParaRPr lang="nb-NO"/>
          </a:p>
        </p:txBody>
      </p:sp>
    </p:spTree>
    <p:extLst>
      <p:ext uri="{BB962C8B-B14F-4D97-AF65-F5344CB8AC3E}">
        <p14:creationId xmlns:p14="http://schemas.microsoft.com/office/powerpoint/2010/main" val="23017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Reporting </a:t>
            </a:r>
            <a:r>
              <a:rPr lang="nb-NO" sz="2400" dirty="0" err="1"/>
              <a:t>timeline</a:t>
            </a:r>
            <a:endParaRPr lang="en-GB" sz="2400" dirty="0"/>
          </a:p>
        </p:txBody>
      </p:sp>
      <p:sp>
        <p:nvSpPr>
          <p:cNvPr id="3" name="Plassholder for innhold 2"/>
          <p:cNvSpPr>
            <a:spLocks noGrp="1"/>
          </p:cNvSpPr>
          <p:nvPr>
            <p:ph idx="1"/>
          </p:nvPr>
        </p:nvSpPr>
        <p:spPr/>
        <p:txBody>
          <a:bodyPr/>
          <a:lstStyle/>
          <a:p>
            <a:r>
              <a:rPr lang="en-US" sz="1400" dirty="0"/>
              <a:t>The specific steps and timings for position reporting are set out in the table below. In summary, we will accept position reports from TVs and IFs from close of trading (day ‘T’) up to T+1 22:00 Central European Time (CET). </a:t>
            </a:r>
          </a:p>
          <a:p>
            <a:r>
              <a:rPr lang="en-US" sz="1400" dirty="0"/>
              <a:t>The NFSA will only use the latest, valid reports received up until this time to calculate persons’ positions. Reference data pertaining to day T is needed to validate position reports and this is only made available by the European Securities and Markets Authority (ESMA) at 08:00 CET day T+1. Therefore any position reports for day T received before the reference data is available will be ‘held’. This means that the report will not be fully validated until reference data for day T is available.</a:t>
            </a:r>
          </a:p>
          <a:p>
            <a:r>
              <a:rPr lang="en-US" sz="1400" dirty="0"/>
              <a:t>Where the entity identifies an error in a report which has been submitted and accepted, we will accept amendments or cancellations to position reports which have previously been submitted, for up to five years after the trading day to which the report refers. We expect amended reports to be submitted as soon as possible, following identification of such errors. This enables the NFSA to have as complete and accurate position report data as possible, if we wish to re-run any reports to re-calculate positions in the future. </a:t>
            </a:r>
          </a:p>
        </p:txBody>
      </p:sp>
      <p:sp>
        <p:nvSpPr>
          <p:cNvPr id="6" name="Plassholder for lysbildenummer 5"/>
          <p:cNvSpPr>
            <a:spLocks noGrp="1"/>
          </p:cNvSpPr>
          <p:nvPr>
            <p:ph type="sldNum" sz="quarter" idx="11"/>
          </p:nvPr>
        </p:nvSpPr>
        <p:spPr/>
        <p:txBody>
          <a:bodyPr/>
          <a:lstStyle/>
          <a:p>
            <a:fld id="{3C11D439-B8EA-495A-9D11-975964FD98FB}" type="slidenum">
              <a:rPr lang="nb-NO" smtClean="0"/>
              <a:pPr/>
              <a:t>4</a:t>
            </a:fld>
            <a:endParaRPr lang="nb-NO"/>
          </a:p>
        </p:txBody>
      </p:sp>
    </p:spTree>
    <p:extLst>
      <p:ext uri="{BB962C8B-B14F-4D97-AF65-F5344CB8AC3E}">
        <p14:creationId xmlns:p14="http://schemas.microsoft.com/office/powerpoint/2010/main" val="3956476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File Level Validations (continued)</a:t>
            </a:r>
          </a:p>
        </p:txBody>
      </p:sp>
      <p:graphicFrame>
        <p:nvGraphicFramePr>
          <p:cNvPr id="7" name="Tabel 6"/>
          <p:cNvGraphicFramePr>
            <a:graphicFrameLocks noGrp="1"/>
          </p:cNvGraphicFramePr>
          <p:nvPr>
            <p:extLst>
              <p:ext uri="{D42A27DB-BD31-4B8C-83A1-F6EECF244321}">
                <p14:modId xmlns:p14="http://schemas.microsoft.com/office/powerpoint/2010/main" val="3736680903"/>
              </p:ext>
            </p:extLst>
          </p:nvPr>
        </p:nvGraphicFramePr>
        <p:xfrm>
          <a:off x="344488" y="1412776"/>
          <a:ext cx="8856983" cy="2626504"/>
        </p:xfrm>
        <a:graphic>
          <a:graphicData uri="http://schemas.openxmlformats.org/drawingml/2006/table">
            <a:tbl>
              <a:tblPr firstRow="1" bandRow="1">
                <a:tableStyleId>{5C22544A-7EE6-4342-B048-85BDC9FD1C3A}</a:tableStyleId>
              </a:tblPr>
              <a:tblGrid>
                <a:gridCol w="1053233">
                  <a:extLst>
                    <a:ext uri="{9D8B030D-6E8A-4147-A177-3AD203B41FA5}">
                      <a16:colId xmlns:a16="http://schemas.microsoft.com/office/drawing/2014/main" val="20000"/>
                    </a:ext>
                  </a:extLst>
                </a:gridCol>
                <a:gridCol w="3267247">
                  <a:extLst>
                    <a:ext uri="{9D8B030D-6E8A-4147-A177-3AD203B41FA5}">
                      <a16:colId xmlns:a16="http://schemas.microsoft.com/office/drawing/2014/main" val="20001"/>
                    </a:ext>
                  </a:extLst>
                </a:gridCol>
                <a:gridCol w="2965264">
                  <a:extLst>
                    <a:ext uri="{9D8B030D-6E8A-4147-A177-3AD203B41FA5}">
                      <a16:colId xmlns:a16="http://schemas.microsoft.com/office/drawing/2014/main" val="1005098620"/>
                    </a:ext>
                  </a:extLst>
                </a:gridCol>
                <a:gridCol w="1571239">
                  <a:extLst>
                    <a:ext uri="{9D8B030D-6E8A-4147-A177-3AD203B41FA5}">
                      <a16:colId xmlns:a16="http://schemas.microsoft.com/office/drawing/2014/main" val="627120943"/>
                    </a:ext>
                  </a:extLst>
                </a:gridCol>
              </a:tblGrid>
              <a:tr h="288915">
                <a:tc>
                  <a:txBody>
                    <a:bodyPr/>
                    <a:lstStyle/>
                    <a:p>
                      <a:r>
                        <a:rPr lang="da-DK" sz="1100" dirty="0"/>
                        <a:t>Error Code</a:t>
                      </a:r>
                    </a:p>
                  </a:txBody>
                  <a:tcPr/>
                </a:tc>
                <a:tc>
                  <a:txBody>
                    <a:bodyPr/>
                    <a:lstStyle/>
                    <a:p>
                      <a:r>
                        <a:rPr lang="da-DK" sz="1100" dirty="0"/>
                        <a:t>Error Message</a:t>
                      </a:r>
                    </a:p>
                  </a:txBody>
                  <a:tcPr/>
                </a:tc>
                <a:tc>
                  <a:txBody>
                    <a:bodyPr/>
                    <a:lstStyle/>
                    <a:p>
                      <a:r>
                        <a:rPr lang="da-DK" sz="1100" dirty="0"/>
                        <a:t>Corrective Action</a:t>
                      </a:r>
                    </a:p>
                  </a:txBody>
                  <a:tcPr/>
                </a:tc>
                <a:tc>
                  <a:txBody>
                    <a:bodyPr/>
                    <a:lstStyle/>
                    <a:p>
                      <a:r>
                        <a:rPr lang="da-DK" sz="1100" dirty="0"/>
                        <a:t>Description</a:t>
                      </a:r>
                    </a:p>
                  </a:txBody>
                  <a:tcPr/>
                </a:tc>
                <a:extLst>
                  <a:ext uri="{0D108BD9-81ED-4DB2-BD59-A6C34878D82A}">
                    <a16:rowId xmlns:a16="http://schemas.microsoft.com/office/drawing/2014/main" val="10000"/>
                  </a:ext>
                </a:extLst>
              </a:tr>
              <a:tr h="446506">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FIL-201</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LEI code in the filename does not correspond with the Reporting Entity LEI</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LEI code in the filename must be identical to the submitting entity LEI code</a:t>
                      </a:r>
                    </a:p>
                  </a:txBody>
                  <a:tcPr marL="4763" marR="4763" marT="4763" marB="0" anchor="b"/>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5"/>
                  </a:ext>
                </a:extLst>
              </a:tr>
              <a:tr h="630361">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FIL-202</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Business Message Identifier has already been received.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Correct the identifier and try again.</a:t>
                      </a:r>
                    </a:p>
                  </a:txBody>
                  <a:tcPr marL="4763" marR="4763" marT="4763" marB="0" anchor="b"/>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6"/>
                  </a:ext>
                </a:extLst>
              </a:tr>
              <a:tr h="630361">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FIL-203</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sequence number is lower than the previous sequence number</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sequence number is lower than the previous sequence number</a:t>
                      </a:r>
                    </a:p>
                  </a:txBody>
                  <a:tcPr marL="4763" marR="4763" marT="4763" marB="0" anchor="b"/>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338758452"/>
                  </a:ext>
                </a:extLst>
              </a:tr>
              <a:tr h="630361">
                <a:tc>
                  <a:txBody>
                    <a:bodyPr/>
                    <a:lstStyle/>
                    <a:p>
                      <a:pPr algn="l" fontAlgn="b"/>
                      <a:r>
                        <a:rPr lang="en-GB" sz="900" b="1" i="0" u="none" strike="noStrike" dirty="0">
                          <a:solidFill>
                            <a:srgbClr val="000000"/>
                          </a:solidFill>
                          <a:effectLst/>
                          <a:latin typeface="Arial" panose="020B0604020202020204" pitchFamily="34" charset="0"/>
                          <a:cs typeface="Arial" panose="020B0604020202020204" pitchFamily="34" charset="0"/>
                        </a:rPr>
                        <a:t>FIL-204</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Unexpected Recipient in the headers ‘To’ field</a:t>
                      </a:r>
                    </a:p>
                  </a:txBody>
                  <a:tcPr marL="4763" marR="4763" marT="4763" marB="0" anchor="b"/>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The recipient should match the receiving country's code and the '</a:t>
                      </a:r>
                      <a:r>
                        <a:rPr lang="en-US" sz="900" b="0" i="0" u="none" strike="noStrike" dirty="0" err="1">
                          <a:solidFill>
                            <a:srgbClr val="000000"/>
                          </a:solidFill>
                          <a:effectLst/>
                          <a:latin typeface="Arial" panose="020B0604020202020204" pitchFamily="34" charset="0"/>
                          <a:cs typeface="Arial" panose="020B0604020202020204" pitchFamily="34" charset="0"/>
                        </a:rPr>
                        <a:t>prtry</a:t>
                      </a:r>
                      <a:r>
                        <a:rPr lang="en-US" sz="900" b="0" i="0" u="none" strike="noStrike" dirty="0">
                          <a:solidFill>
                            <a:srgbClr val="000000"/>
                          </a:solidFill>
                          <a:effectLst/>
                          <a:latin typeface="Arial" panose="020B0604020202020204" pitchFamily="34" charset="0"/>
                          <a:cs typeface="Arial" panose="020B0604020202020204" pitchFamily="34" charset="0"/>
                        </a:rPr>
                        <a:t>' field must specify - Authority code</a:t>
                      </a: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2179974675"/>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40</a:t>
            </a:fld>
            <a:endParaRPr lang="nb-NO"/>
          </a:p>
        </p:txBody>
      </p:sp>
    </p:spTree>
    <p:extLst>
      <p:ext uri="{BB962C8B-B14F-4D97-AF65-F5344CB8AC3E}">
        <p14:creationId xmlns:p14="http://schemas.microsoft.com/office/powerpoint/2010/main" val="2668616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File Level Validations (continued)</a:t>
            </a:r>
          </a:p>
        </p:txBody>
      </p:sp>
      <p:graphicFrame>
        <p:nvGraphicFramePr>
          <p:cNvPr id="7" name="Tabel 6"/>
          <p:cNvGraphicFramePr>
            <a:graphicFrameLocks noGrp="1"/>
          </p:cNvGraphicFramePr>
          <p:nvPr/>
        </p:nvGraphicFramePr>
        <p:xfrm>
          <a:off x="344488" y="1412776"/>
          <a:ext cx="8856983" cy="3947428"/>
        </p:xfrm>
        <a:graphic>
          <a:graphicData uri="http://schemas.openxmlformats.org/drawingml/2006/table">
            <a:tbl>
              <a:tblPr firstRow="1" bandRow="1">
                <a:tableStyleId>{5C22544A-7EE6-4342-B048-85BDC9FD1C3A}</a:tableStyleId>
              </a:tblPr>
              <a:tblGrid>
                <a:gridCol w="1053233">
                  <a:extLst>
                    <a:ext uri="{9D8B030D-6E8A-4147-A177-3AD203B41FA5}">
                      <a16:colId xmlns:a16="http://schemas.microsoft.com/office/drawing/2014/main" val="20000"/>
                    </a:ext>
                  </a:extLst>
                </a:gridCol>
                <a:gridCol w="3267247">
                  <a:extLst>
                    <a:ext uri="{9D8B030D-6E8A-4147-A177-3AD203B41FA5}">
                      <a16:colId xmlns:a16="http://schemas.microsoft.com/office/drawing/2014/main" val="20001"/>
                    </a:ext>
                  </a:extLst>
                </a:gridCol>
                <a:gridCol w="2965264">
                  <a:extLst>
                    <a:ext uri="{9D8B030D-6E8A-4147-A177-3AD203B41FA5}">
                      <a16:colId xmlns:a16="http://schemas.microsoft.com/office/drawing/2014/main" val="1005098620"/>
                    </a:ext>
                  </a:extLst>
                </a:gridCol>
                <a:gridCol w="1571239">
                  <a:extLst>
                    <a:ext uri="{9D8B030D-6E8A-4147-A177-3AD203B41FA5}">
                      <a16:colId xmlns:a16="http://schemas.microsoft.com/office/drawing/2014/main" val="627120943"/>
                    </a:ext>
                  </a:extLst>
                </a:gridCol>
              </a:tblGrid>
              <a:tr h="288915">
                <a:tc>
                  <a:txBody>
                    <a:bodyPr/>
                    <a:lstStyle/>
                    <a:p>
                      <a:r>
                        <a:rPr lang="da-DK" sz="1100" dirty="0"/>
                        <a:t>Error Code</a:t>
                      </a:r>
                    </a:p>
                  </a:txBody>
                  <a:tcPr/>
                </a:tc>
                <a:tc>
                  <a:txBody>
                    <a:bodyPr/>
                    <a:lstStyle/>
                    <a:p>
                      <a:r>
                        <a:rPr lang="da-DK" sz="1100" dirty="0"/>
                        <a:t>Error Message</a:t>
                      </a:r>
                    </a:p>
                  </a:txBody>
                  <a:tcPr/>
                </a:tc>
                <a:tc>
                  <a:txBody>
                    <a:bodyPr/>
                    <a:lstStyle/>
                    <a:p>
                      <a:r>
                        <a:rPr lang="da-DK" sz="1100" dirty="0"/>
                        <a:t>Corrective Action</a:t>
                      </a:r>
                    </a:p>
                  </a:txBody>
                  <a:tcPr/>
                </a:tc>
                <a:tc>
                  <a:txBody>
                    <a:bodyPr/>
                    <a:lstStyle/>
                    <a:p>
                      <a:r>
                        <a:rPr lang="da-DK" sz="1100" dirty="0"/>
                        <a:t>Description</a:t>
                      </a:r>
                    </a:p>
                  </a:txBody>
                  <a:tcPr/>
                </a:tc>
                <a:extLst>
                  <a:ext uri="{0D108BD9-81ED-4DB2-BD59-A6C34878D82A}">
                    <a16:rowId xmlns:a16="http://schemas.microsoft.com/office/drawing/2014/main" val="10000"/>
                  </a:ext>
                </a:extLst>
              </a:tr>
              <a:tr h="446506">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NOX-001</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File name has an illegal syntax.</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Correct the filename so that it complies to the file name convention.</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5"/>
                  </a:ext>
                </a:extLst>
              </a:tr>
              <a:tr h="630361">
                <a:tc>
                  <a:txBody>
                    <a:bodyPr/>
                    <a:lstStyle/>
                    <a:p>
                      <a:pPr algn="l" fontAlgn="b"/>
                      <a:r>
                        <a:rPr lang="en-GB" sz="900" b="1" i="0" u="none" strike="noStrike">
                          <a:solidFill>
                            <a:srgbClr val="A6A6A6"/>
                          </a:solidFill>
                          <a:effectLst/>
                          <a:latin typeface="Arial" panose="020B0604020202020204" pitchFamily="34" charset="0"/>
                          <a:cs typeface="Arial" panose="020B0604020202020204" pitchFamily="34" charset="0"/>
                        </a:rPr>
                        <a:t>NOX-002</a:t>
                      </a:r>
                    </a:p>
                  </a:txBody>
                  <a:tcPr marL="4763" marR="4763" marT="4763" marB="0" anchor="b"/>
                </a:tc>
                <a:tc>
                  <a:txBody>
                    <a:bodyPr/>
                    <a:lstStyle/>
                    <a:p>
                      <a:pPr algn="l" fontAlgn="b"/>
                      <a:r>
                        <a:rPr lang="en-GB" sz="900" b="0" i="0" u="none" strike="noStrike" dirty="0">
                          <a:solidFill>
                            <a:srgbClr val="A6A6A6"/>
                          </a:solidFill>
                          <a:effectLst/>
                          <a:latin typeface="Arial" panose="020B0604020202020204" pitchFamily="34" charset="0"/>
                          <a:cs typeface="Arial" panose="020B0604020202020204" pitchFamily="34" charset="0"/>
                        </a:rPr>
                        <a:t>The date does not exist or is in the future.</a:t>
                      </a:r>
                    </a:p>
                  </a:txBody>
                  <a:tcPr marL="4763" marR="4763" marT="4763" marB="0" anchor="b"/>
                </a:tc>
                <a:tc>
                  <a:txBody>
                    <a:bodyPr/>
                    <a:lstStyle/>
                    <a:p>
                      <a:pPr algn="l" fontAlgn="b"/>
                      <a:r>
                        <a:rPr lang="en-GB" sz="900" b="0" i="0" u="none" strike="noStrike">
                          <a:solidFill>
                            <a:srgbClr val="A6A6A6"/>
                          </a:solidFill>
                          <a:effectLst/>
                          <a:latin typeface="Arial" panose="020B0604020202020204" pitchFamily="34" charset="0"/>
                          <a:cs typeface="Arial" panose="020B0604020202020204" pitchFamily="34" charset="0"/>
                        </a:rPr>
                        <a:t>Correct the date.</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Not in use. </a:t>
                      </a:r>
                    </a:p>
                  </a:txBody>
                  <a:tcPr marL="4763" marR="4763" marT="4763" marB="0" anchor="b"/>
                </a:tc>
                <a:extLst>
                  <a:ext uri="{0D108BD9-81ED-4DB2-BD59-A6C34878D82A}">
                    <a16:rowId xmlns:a16="http://schemas.microsoft.com/office/drawing/2014/main" val="10006"/>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NOX-003</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file has already been submitted.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duplicate file is ignored. If the file comprises new transaction reports, include them in a report file with a different sequence number.</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338758452"/>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NOX-004</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The file has an illegal extension.</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Correct the filename so that it complies to the file name convention.</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2179974675"/>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NOX-005</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file is larger than the allowed [x] MB.</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Split the report file into two or more report files.</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506682428"/>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NOX-008</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The file can’t be decrypted.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Ensure that the file is properly encrypted. Check the encryption keys you are using or your encryption program. The encryption key might be outdated or unknown to us. Also make sure the correct hashing algorithm has been used.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461289256"/>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41</a:t>
            </a:fld>
            <a:endParaRPr lang="nb-NO"/>
          </a:p>
        </p:txBody>
      </p:sp>
    </p:spTree>
    <p:extLst>
      <p:ext uri="{BB962C8B-B14F-4D97-AF65-F5344CB8AC3E}">
        <p14:creationId xmlns:p14="http://schemas.microsoft.com/office/powerpoint/2010/main" val="2243049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File Level Validations (continued)</a:t>
            </a:r>
          </a:p>
        </p:txBody>
      </p:sp>
      <p:graphicFrame>
        <p:nvGraphicFramePr>
          <p:cNvPr id="7" name="Tabel 6"/>
          <p:cNvGraphicFramePr>
            <a:graphicFrameLocks noGrp="1"/>
          </p:cNvGraphicFramePr>
          <p:nvPr>
            <p:extLst>
              <p:ext uri="{D42A27DB-BD31-4B8C-83A1-F6EECF244321}">
                <p14:modId xmlns:p14="http://schemas.microsoft.com/office/powerpoint/2010/main" val="1487908731"/>
              </p:ext>
            </p:extLst>
          </p:nvPr>
        </p:nvGraphicFramePr>
        <p:xfrm>
          <a:off x="344488" y="1412776"/>
          <a:ext cx="8856983" cy="3887226"/>
        </p:xfrm>
        <a:graphic>
          <a:graphicData uri="http://schemas.openxmlformats.org/drawingml/2006/table">
            <a:tbl>
              <a:tblPr firstRow="1" bandRow="1">
                <a:tableStyleId>{5C22544A-7EE6-4342-B048-85BDC9FD1C3A}</a:tableStyleId>
              </a:tblPr>
              <a:tblGrid>
                <a:gridCol w="1053233">
                  <a:extLst>
                    <a:ext uri="{9D8B030D-6E8A-4147-A177-3AD203B41FA5}">
                      <a16:colId xmlns:a16="http://schemas.microsoft.com/office/drawing/2014/main" val="20000"/>
                    </a:ext>
                  </a:extLst>
                </a:gridCol>
                <a:gridCol w="3267247">
                  <a:extLst>
                    <a:ext uri="{9D8B030D-6E8A-4147-A177-3AD203B41FA5}">
                      <a16:colId xmlns:a16="http://schemas.microsoft.com/office/drawing/2014/main" val="20001"/>
                    </a:ext>
                  </a:extLst>
                </a:gridCol>
                <a:gridCol w="2965264">
                  <a:extLst>
                    <a:ext uri="{9D8B030D-6E8A-4147-A177-3AD203B41FA5}">
                      <a16:colId xmlns:a16="http://schemas.microsoft.com/office/drawing/2014/main" val="1005098620"/>
                    </a:ext>
                  </a:extLst>
                </a:gridCol>
                <a:gridCol w="1571239">
                  <a:extLst>
                    <a:ext uri="{9D8B030D-6E8A-4147-A177-3AD203B41FA5}">
                      <a16:colId xmlns:a16="http://schemas.microsoft.com/office/drawing/2014/main" val="627120943"/>
                    </a:ext>
                  </a:extLst>
                </a:gridCol>
              </a:tblGrid>
              <a:tr h="288915">
                <a:tc>
                  <a:txBody>
                    <a:bodyPr/>
                    <a:lstStyle/>
                    <a:p>
                      <a:r>
                        <a:rPr lang="da-DK" sz="1100" dirty="0"/>
                        <a:t>Error Code</a:t>
                      </a:r>
                    </a:p>
                  </a:txBody>
                  <a:tcPr/>
                </a:tc>
                <a:tc>
                  <a:txBody>
                    <a:bodyPr/>
                    <a:lstStyle/>
                    <a:p>
                      <a:r>
                        <a:rPr lang="da-DK" sz="1100" dirty="0"/>
                        <a:t>Error Message</a:t>
                      </a:r>
                    </a:p>
                  </a:txBody>
                  <a:tcPr/>
                </a:tc>
                <a:tc>
                  <a:txBody>
                    <a:bodyPr/>
                    <a:lstStyle/>
                    <a:p>
                      <a:r>
                        <a:rPr lang="da-DK" sz="1100" dirty="0"/>
                        <a:t>Corrective Action</a:t>
                      </a:r>
                    </a:p>
                  </a:txBody>
                  <a:tcPr/>
                </a:tc>
                <a:tc>
                  <a:txBody>
                    <a:bodyPr/>
                    <a:lstStyle/>
                    <a:p>
                      <a:r>
                        <a:rPr lang="da-DK" sz="1100" dirty="0"/>
                        <a:t>Description</a:t>
                      </a:r>
                    </a:p>
                  </a:txBody>
                  <a:tcPr/>
                </a:tc>
                <a:extLst>
                  <a:ext uri="{0D108BD9-81ED-4DB2-BD59-A6C34878D82A}">
                    <a16:rowId xmlns:a16="http://schemas.microsoft.com/office/drawing/2014/main" val="10000"/>
                  </a:ext>
                </a:extLst>
              </a:tr>
              <a:tr h="446506">
                <a:tc>
                  <a:txBody>
                    <a:bodyPr/>
                    <a:lstStyle/>
                    <a:p>
                      <a:pPr algn="l" fontAlgn="b"/>
                      <a:r>
                        <a:rPr lang="en-GB" sz="900" b="1" i="0" u="none" strike="noStrike">
                          <a:solidFill>
                            <a:srgbClr val="A6A6A6"/>
                          </a:solidFill>
                          <a:effectLst/>
                          <a:latin typeface="Arial" panose="020B0604020202020204" pitchFamily="34" charset="0"/>
                          <a:cs typeface="Arial" panose="020B0604020202020204" pitchFamily="34" charset="0"/>
                        </a:rPr>
                        <a:t>NOX-009</a:t>
                      </a:r>
                    </a:p>
                  </a:txBody>
                  <a:tcPr marL="4763" marR="4763" marT="4763" marB="0" anchor="b"/>
                </a:tc>
                <a:tc>
                  <a:txBody>
                    <a:bodyPr/>
                    <a:lstStyle/>
                    <a:p>
                      <a:pPr algn="l" fontAlgn="b"/>
                      <a:r>
                        <a:rPr lang="en-GB" sz="900" b="0" i="0" u="none" strike="noStrike" dirty="0">
                          <a:solidFill>
                            <a:srgbClr val="A6A6A6"/>
                          </a:solidFill>
                          <a:effectLst/>
                          <a:latin typeface="Arial" panose="020B0604020202020204" pitchFamily="34" charset="0"/>
                          <a:cs typeface="Arial" panose="020B0604020202020204" pitchFamily="34" charset="0"/>
                        </a:rPr>
                        <a:t>The file can’t be decompressed.</a:t>
                      </a:r>
                    </a:p>
                  </a:txBody>
                  <a:tcPr marL="4763" marR="4763" marT="4763" marB="0" anchor="b"/>
                </a:tc>
                <a:tc>
                  <a:txBody>
                    <a:bodyPr/>
                    <a:lstStyle/>
                    <a:p>
                      <a:pPr algn="l" fontAlgn="b"/>
                      <a:r>
                        <a:rPr lang="en-GB" sz="900" b="0" i="0" u="none" strike="noStrike">
                          <a:solidFill>
                            <a:srgbClr val="A6A6A6"/>
                          </a:solidFill>
                          <a:effectLst/>
                          <a:latin typeface="Arial" panose="020B0604020202020204" pitchFamily="34" charset="0"/>
                          <a:cs typeface="Arial" panose="020B0604020202020204" pitchFamily="34" charset="0"/>
                        </a:rPr>
                        <a:t> </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Not in use. </a:t>
                      </a:r>
                    </a:p>
                  </a:txBody>
                  <a:tcPr marL="4763" marR="4763" marT="4763" marB="0" anchor="b"/>
                </a:tc>
                <a:extLst>
                  <a:ext uri="{0D108BD9-81ED-4DB2-BD59-A6C34878D82A}">
                    <a16:rowId xmlns:a16="http://schemas.microsoft.com/office/drawing/2014/main" val="10005"/>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NOX-010</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file is not properly signed.</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Ensure that the file is properly signed. Check the keys you are using. The key might be outdated or unknown to us.</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6"/>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NOX-011</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The SEIC is invalid.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Correct the SEIC in the file so that it is a valid legal entity identifier as defined in ISO 17442.</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LEI code in filename is invalid</a:t>
                      </a:r>
                    </a:p>
                  </a:txBody>
                  <a:tcPr marL="4763" marR="4763" marT="4763" marB="0" anchor="b"/>
                </a:tc>
                <a:extLst>
                  <a:ext uri="{0D108BD9-81ED-4DB2-BD59-A6C34878D82A}">
                    <a16:rowId xmlns:a16="http://schemas.microsoft.com/office/drawing/2014/main" val="1338758452"/>
                  </a:ext>
                </a:extLst>
              </a:tr>
              <a:tr h="630361">
                <a:tc>
                  <a:txBody>
                    <a:bodyPr/>
                    <a:lstStyle/>
                    <a:p>
                      <a:pPr algn="l" fontAlgn="b"/>
                      <a:r>
                        <a:rPr lang="en-GB" sz="900" b="1" i="0" u="none" strike="noStrike">
                          <a:solidFill>
                            <a:srgbClr val="A6A6A6"/>
                          </a:solidFill>
                          <a:effectLst/>
                          <a:latin typeface="Arial" panose="020B0604020202020204" pitchFamily="34" charset="0"/>
                          <a:cs typeface="Arial" panose="020B0604020202020204" pitchFamily="34" charset="0"/>
                        </a:rPr>
                        <a:t>NOX-014</a:t>
                      </a:r>
                    </a:p>
                  </a:txBody>
                  <a:tcPr marL="4763" marR="4763" marT="4763" marB="0" anchor="b"/>
                </a:tc>
                <a:tc>
                  <a:txBody>
                    <a:bodyPr/>
                    <a:lstStyle/>
                    <a:p>
                      <a:pPr algn="l" fontAlgn="b"/>
                      <a:r>
                        <a:rPr lang="en-GB" sz="900" b="0" i="0" u="none" strike="noStrike">
                          <a:solidFill>
                            <a:srgbClr val="A6A6A6"/>
                          </a:solidFill>
                          <a:effectLst/>
                          <a:latin typeface="Arial" panose="020B0604020202020204" pitchFamily="34" charset="0"/>
                          <a:cs typeface="Arial" panose="020B0604020202020204" pitchFamily="34" charset="0"/>
                        </a:rPr>
                        <a:t>The report file has a different name than the archive file.</a:t>
                      </a:r>
                    </a:p>
                  </a:txBody>
                  <a:tcPr marL="4763" marR="4763" marT="4763" marB="0" anchor="b"/>
                </a:tc>
                <a:tc>
                  <a:txBody>
                    <a:bodyPr/>
                    <a:lstStyle/>
                    <a:p>
                      <a:pPr algn="l" fontAlgn="b"/>
                      <a:r>
                        <a:rPr lang="en-GB" sz="900" b="0" i="0" u="none" strike="noStrike" dirty="0">
                          <a:solidFill>
                            <a:srgbClr val="A6A6A6"/>
                          </a:solidFill>
                          <a:effectLst/>
                          <a:latin typeface="Arial" panose="020B0604020202020204" pitchFamily="34" charset="0"/>
                          <a:cs typeface="Arial" panose="020B0604020202020204" pitchFamily="34" charset="0"/>
                        </a:rPr>
                        <a:t>Correct the name of the compressed report file so that it matches the name of the archive file.</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Not in use</a:t>
                      </a:r>
                    </a:p>
                  </a:txBody>
                  <a:tcPr marL="4763" marR="4763" marT="4763" marB="0" anchor="b"/>
                </a:tc>
                <a:extLst>
                  <a:ext uri="{0D108BD9-81ED-4DB2-BD59-A6C34878D82A}">
                    <a16:rowId xmlns:a16="http://schemas.microsoft.com/office/drawing/2014/main" val="2179974675"/>
                  </a:ext>
                </a:extLst>
              </a:tr>
              <a:tr h="630361">
                <a:tc>
                  <a:txBody>
                    <a:bodyPr/>
                    <a:lstStyle/>
                    <a:p>
                      <a:pPr algn="l" fontAlgn="b"/>
                      <a:r>
                        <a:rPr lang="en-GB" sz="900" b="1" i="0" u="none" strike="noStrike">
                          <a:solidFill>
                            <a:srgbClr val="A6A6A6"/>
                          </a:solidFill>
                          <a:effectLst/>
                          <a:latin typeface="Arial" panose="020B0604020202020204" pitchFamily="34" charset="0"/>
                          <a:cs typeface="Arial" panose="020B0604020202020204" pitchFamily="34" charset="0"/>
                        </a:rPr>
                        <a:t>NOX-015</a:t>
                      </a:r>
                    </a:p>
                  </a:txBody>
                  <a:tcPr marL="4763" marR="4763" marT="4763" marB="0" anchor="b"/>
                </a:tc>
                <a:tc>
                  <a:txBody>
                    <a:bodyPr/>
                    <a:lstStyle/>
                    <a:p>
                      <a:pPr algn="l" fontAlgn="b"/>
                      <a:r>
                        <a:rPr lang="en-GB" sz="900" b="0" i="0" u="none" strike="noStrike">
                          <a:solidFill>
                            <a:srgbClr val="A6A6A6"/>
                          </a:solidFill>
                          <a:effectLst/>
                          <a:latin typeface="Arial" panose="020B0604020202020204" pitchFamily="34" charset="0"/>
                          <a:cs typeface="Arial" panose="020B0604020202020204" pitchFamily="34" charset="0"/>
                        </a:rPr>
                        <a:t>The archive file does not contain only one report file.</a:t>
                      </a:r>
                    </a:p>
                  </a:txBody>
                  <a:tcPr marL="4763" marR="4763" marT="4763" marB="0" anchor="b"/>
                </a:tc>
                <a:tc>
                  <a:txBody>
                    <a:bodyPr/>
                    <a:lstStyle/>
                    <a:p>
                      <a:pPr algn="l" fontAlgn="b"/>
                      <a:r>
                        <a:rPr lang="en-GB" sz="900" b="0" i="0" u="none" strike="noStrike" dirty="0">
                          <a:solidFill>
                            <a:srgbClr val="A6A6A6"/>
                          </a:solidFill>
                          <a:effectLst/>
                          <a:latin typeface="Arial" panose="020B0604020202020204" pitchFamily="34" charset="0"/>
                          <a:cs typeface="Arial" panose="020B0604020202020204" pitchFamily="34" charset="0"/>
                        </a:rPr>
                        <a:t>Correct the contents of the archive file so that it contains only one report file.</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Not in use</a:t>
                      </a:r>
                    </a:p>
                  </a:txBody>
                  <a:tcPr marL="4763" marR="4763" marT="4763" marB="0" anchor="b"/>
                </a:tc>
                <a:extLst>
                  <a:ext uri="{0D108BD9-81ED-4DB2-BD59-A6C34878D82A}">
                    <a16:rowId xmlns:a16="http://schemas.microsoft.com/office/drawing/2014/main" val="506682428"/>
                  </a:ext>
                </a:extLst>
              </a:tr>
              <a:tr h="630361">
                <a:tc>
                  <a:txBody>
                    <a:bodyPr/>
                    <a:lstStyle/>
                    <a:p>
                      <a:pPr algn="l" fontAlgn="b"/>
                      <a:r>
                        <a:rPr lang="en-GB" sz="900" b="1" i="0" u="none" strike="noStrike">
                          <a:solidFill>
                            <a:srgbClr val="A6A6A6"/>
                          </a:solidFill>
                          <a:effectLst/>
                          <a:latin typeface="Arial" panose="020B0604020202020204" pitchFamily="34" charset="0"/>
                          <a:cs typeface="Arial" panose="020B0604020202020204" pitchFamily="34" charset="0"/>
                        </a:rPr>
                        <a:t>NOX-016</a:t>
                      </a:r>
                    </a:p>
                  </a:txBody>
                  <a:tcPr marL="4763" marR="4763" marT="4763" marB="0" anchor="b"/>
                </a:tc>
                <a:tc>
                  <a:txBody>
                    <a:bodyPr/>
                    <a:lstStyle/>
                    <a:p>
                      <a:pPr algn="l" fontAlgn="b"/>
                      <a:r>
                        <a:rPr lang="en-GB" sz="900" b="0" i="0" u="none" strike="noStrike">
                          <a:solidFill>
                            <a:srgbClr val="A6A6A6"/>
                          </a:solidFill>
                          <a:effectLst/>
                          <a:latin typeface="Arial" panose="020B0604020202020204" pitchFamily="34" charset="0"/>
                          <a:cs typeface="Arial" panose="020B0604020202020204" pitchFamily="34" charset="0"/>
                        </a:rPr>
                        <a:t>The Submitting Entity is not authorised to report on behalf of the Executing Entity.</a:t>
                      </a:r>
                    </a:p>
                  </a:txBody>
                  <a:tcPr marL="4763" marR="4763" marT="4763" marB="0" anchor="b"/>
                </a:tc>
                <a:tc>
                  <a:txBody>
                    <a:bodyPr/>
                    <a:lstStyle/>
                    <a:p>
                      <a:pPr algn="l" fontAlgn="b"/>
                      <a:r>
                        <a:rPr lang="en-GB" sz="900" b="0" i="0" u="none" strike="noStrike">
                          <a:solidFill>
                            <a:srgbClr val="A6A6A6"/>
                          </a:solidFill>
                          <a:effectLst/>
                          <a:latin typeface="Arial" panose="020B0604020202020204" pitchFamily="34" charset="0"/>
                          <a:cs typeface="Arial" panose="020B0604020202020204" pitchFamily="34" charset="0"/>
                        </a:rPr>
                        <a:t>Ensure that it has been registered by the Executing Entity or the FSA that the Submitting Entity is authorised to report on behalf of the Executing Entity.</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Not in use. </a:t>
                      </a:r>
                    </a:p>
                  </a:txBody>
                  <a:tcPr marL="4763" marR="4763" marT="4763" marB="0" anchor="b"/>
                </a:tc>
                <a:extLst>
                  <a:ext uri="{0D108BD9-81ED-4DB2-BD59-A6C34878D82A}">
                    <a16:rowId xmlns:a16="http://schemas.microsoft.com/office/drawing/2014/main" val="1461289256"/>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42</a:t>
            </a:fld>
            <a:endParaRPr lang="nb-NO"/>
          </a:p>
        </p:txBody>
      </p:sp>
    </p:spTree>
    <p:extLst>
      <p:ext uri="{BB962C8B-B14F-4D97-AF65-F5344CB8AC3E}">
        <p14:creationId xmlns:p14="http://schemas.microsoft.com/office/powerpoint/2010/main" val="1168412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File Level Validations (continued)</a:t>
            </a:r>
          </a:p>
        </p:txBody>
      </p:sp>
      <p:graphicFrame>
        <p:nvGraphicFramePr>
          <p:cNvPr id="7" name="Tabel 6"/>
          <p:cNvGraphicFramePr>
            <a:graphicFrameLocks noGrp="1"/>
          </p:cNvGraphicFramePr>
          <p:nvPr>
            <p:extLst>
              <p:ext uri="{D42A27DB-BD31-4B8C-83A1-F6EECF244321}">
                <p14:modId xmlns:p14="http://schemas.microsoft.com/office/powerpoint/2010/main" val="1796012026"/>
              </p:ext>
            </p:extLst>
          </p:nvPr>
        </p:nvGraphicFramePr>
        <p:xfrm>
          <a:off x="344488" y="1412776"/>
          <a:ext cx="8856983" cy="1365782"/>
        </p:xfrm>
        <a:graphic>
          <a:graphicData uri="http://schemas.openxmlformats.org/drawingml/2006/table">
            <a:tbl>
              <a:tblPr firstRow="1" bandRow="1">
                <a:tableStyleId>{5C22544A-7EE6-4342-B048-85BDC9FD1C3A}</a:tableStyleId>
              </a:tblPr>
              <a:tblGrid>
                <a:gridCol w="1053233">
                  <a:extLst>
                    <a:ext uri="{9D8B030D-6E8A-4147-A177-3AD203B41FA5}">
                      <a16:colId xmlns:a16="http://schemas.microsoft.com/office/drawing/2014/main" val="20000"/>
                    </a:ext>
                  </a:extLst>
                </a:gridCol>
                <a:gridCol w="3267247">
                  <a:extLst>
                    <a:ext uri="{9D8B030D-6E8A-4147-A177-3AD203B41FA5}">
                      <a16:colId xmlns:a16="http://schemas.microsoft.com/office/drawing/2014/main" val="20001"/>
                    </a:ext>
                  </a:extLst>
                </a:gridCol>
                <a:gridCol w="2965264">
                  <a:extLst>
                    <a:ext uri="{9D8B030D-6E8A-4147-A177-3AD203B41FA5}">
                      <a16:colId xmlns:a16="http://schemas.microsoft.com/office/drawing/2014/main" val="1005098620"/>
                    </a:ext>
                  </a:extLst>
                </a:gridCol>
                <a:gridCol w="1571239">
                  <a:extLst>
                    <a:ext uri="{9D8B030D-6E8A-4147-A177-3AD203B41FA5}">
                      <a16:colId xmlns:a16="http://schemas.microsoft.com/office/drawing/2014/main" val="627120943"/>
                    </a:ext>
                  </a:extLst>
                </a:gridCol>
              </a:tblGrid>
              <a:tr h="288915">
                <a:tc>
                  <a:txBody>
                    <a:bodyPr/>
                    <a:lstStyle/>
                    <a:p>
                      <a:r>
                        <a:rPr lang="da-DK" sz="1100" dirty="0"/>
                        <a:t>Error Code</a:t>
                      </a:r>
                    </a:p>
                  </a:txBody>
                  <a:tcPr/>
                </a:tc>
                <a:tc>
                  <a:txBody>
                    <a:bodyPr/>
                    <a:lstStyle/>
                    <a:p>
                      <a:r>
                        <a:rPr lang="da-DK" sz="1100" dirty="0"/>
                        <a:t>Error Message</a:t>
                      </a:r>
                    </a:p>
                  </a:txBody>
                  <a:tcPr/>
                </a:tc>
                <a:tc>
                  <a:txBody>
                    <a:bodyPr/>
                    <a:lstStyle/>
                    <a:p>
                      <a:r>
                        <a:rPr lang="da-DK" sz="1100" dirty="0"/>
                        <a:t>Corrective Action</a:t>
                      </a:r>
                    </a:p>
                  </a:txBody>
                  <a:tcPr/>
                </a:tc>
                <a:tc>
                  <a:txBody>
                    <a:bodyPr/>
                    <a:lstStyle/>
                    <a:p>
                      <a:r>
                        <a:rPr lang="da-DK" sz="1100" dirty="0"/>
                        <a:t>Description</a:t>
                      </a:r>
                    </a:p>
                  </a:txBody>
                  <a:tcPr/>
                </a:tc>
                <a:extLst>
                  <a:ext uri="{0D108BD9-81ED-4DB2-BD59-A6C34878D82A}">
                    <a16:rowId xmlns:a16="http://schemas.microsoft.com/office/drawing/2014/main" val="10000"/>
                  </a:ext>
                </a:extLst>
              </a:tr>
              <a:tr h="446506">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NOX-020</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Previous sequence number was not the last sequence number processed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Check the file naming sequence and correct file name</a:t>
                      </a:r>
                    </a:p>
                  </a:txBody>
                  <a:tcPr marL="4763" marR="4763" marT="4763" marB="0" anchor="b"/>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5"/>
                  </a:ext>
                </a:extLst>
              </a:tr>
              <a:tr h="630361">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NOX-030</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Previous version number was not the last version number processed</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Determine the correct version number and correct the filename</a:t>
                      </a:r>
                    </a:p>
                  </a:txBody>
                  <a:tcPr marL="4763" marR="4763" marT="4763" marB="0" anchor="b"/>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 </a:t>
                      </a:r>
                    </a:p>
                  </a:txBody>
                  <a:tcPr marL="4763" marR="4763" marT="4763" marB="0" anchor="b"/>
                </a:tc>
                <a:extLst>
                  <a:ext uri="{0D108BD9-81ED-4DB2-BD59-A6C34878D82A}">
                    <a16:rowId xmlns:a16="http://schemas.microsoft.com/office/drawing/2014/main" val="10006"/>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43</a:t>
            </a:fld>
            <a:endParaRPr lang="nb-NO"/>
          </a:p>
        </p:txBody>
      </p:sp>
    </p:spTree>
    <p:extLst>
      <p:ext uri="{BB962C8B-B14F-4D97-AF65-F5344CB8AC3E}">
        <p14:creationId xmlns:p14="http://schemas.microsoft.com/office/powerpoint/2010/main" val="3794317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139709732"/>
              </p:ext>
            </p:extLst>
          </p:nvPr>
        </p:nvGraphicFramePr>
        <p:xfrm>
          <a:off x="344488" y="1268760"/>
          <a:ext cx="9035124" cy="3751019"/>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en-GB" sz="900" dirty="0"/>
                        <a:t>1</a:t>
                      </a:r>
                    </a:p>
                  </a:txBody>
                  <a:tcPr/>
                </a:tc>
                <a:tc>
                  <a:txBody>
                    <a:bodyPr/>
                    <a:lstStyle/>
                    <a:p>
                      <a:r>
                        <a:rPr lang="en-GB" sz="900" dirty="0"/>
                        <a:t>/</a:t>
                      </a:r>
                      <a:r>
                        <a:rPr lang="en-GB" sz="900" dirty="0" err="1"/>
                        <a:t>CPRBody</a:t>
                      </a:r>
                      <a:r>
                        <a:rPr lang="en-GB" sz="900" dirty="0"/>
                        <a:t>/</a:t>
                      </a:r>
                      <a:r>
                        <a:rPr lang="en-GB" sz="900" dirty="0" err="1"/>
                        <a:t>RptDt</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submission date/time must be the same or before the system date/time.</a:t>
                      </a:r>
                    </a:p>
                  </a:txBody>
                  <a:tcPr/>
                </a:tc>
                <a:tc>
                  <a:txBody>
                    <a:bodyPr/>
                    <a:lstStyle/>
                    <a:p>
                      <a:r>
                        <a:rPr lang="en-GB" sz="900" dirty="0"/>
                        <a:t>CPR-901</a:t>
                      </a:r>
                    </a:p>
                  </a:txBody>
                  <a:tcPr/>
                </a:tc>
                <a:extLst>
                  <a:ext uri="{0D108BD9-81ED-4DB2-BD59-A6C34878D82A}">
                    <a16:rowId xmlns:a16="http://schemas.microsoft.com/office/drawing/2014/main" val="10001"/>
                  </a:ext>
                </a:extLst>
              </a:tr>
              <a:tr h="262450">
                <a:tc>
                  <a:txBody>
                    <a:bodyPr/>
                    <a:lstStyle/>
                    <a:p>
                      <a:r>
                        <a:rPr lang="en-GB" sz="9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RptDt</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submission date cannot be earlier than the MiFID II go live date of 03/01/2018.</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CPR-902 </a:t>
                      </a:r>
                      <a:endParaRPr lang="da-DK" sz="900" dirty="0"/>
                    </a:p>
                  </a:txBody>
                  <a:tcPr/>
                </a:tc>
                <a:extLst>
                  <a:ext uri="{0D108BD9-81ED-4DB2-BD59-A6C34878D82A}">
                    <a16:rowId xmlns:a16="http://schemas.microsoft.com/office/drawing/2014/main" val="10002"/>
                  </a:ext>
                </a:extLst>
              </a:tr>
              <a:tr h="536024">
                <a:tc>
                  <a:txBody>
                    <a:bodyPr/>
                    <a:lstStyle/>
                    <a:p>
                      <a:r>
                        <a:rPr lang="en-GB" sz="900" dirty="0"/>
                        <a:t>3</a:t>
                      </a:r>
                      <a:endParaRPr lang="da-DK" sz="900" dirty="0"/>
                    </a:p>
                  </a:txBody>
                  <a:tcPr/>
                </a:tc>
                <a:tc>
                  <a:txBody>
                    <a:bodyPr/>
                    <a:lstStyle/>
                    <a:p>
                      <a:r>
                        <a:rPr lang="da-DK" sz="900" dirty="0"/>
                        <a:t>/CPRBody/BusDt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Trading date must be the same or before the system date</a:t>
                      </a:r>
                      <a:r>
                        <a:rPr lang="da-DK" sz="900" dirty="0"/>
                        <a:t>.</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CPR-903</a:t>
                      </a:r>
                      <a:endParaRPr lang="da-DK" sz="900" dirty="0"/>
                    </a:p>
                  </a:txBody>
                  <a:tcPr/>
                </a:tc>
                <a:extLst>
                  <a:ext uri="{0D108BD9-81ED-4DB2-BD59-A6C34878D82A}">
                    <a16:rowId xmlns:a16="http://schemas.microsoft.com/office/drawing/2014/main" val="10003"/>
                  </a:ext>
                </a:extLst>
              </a:tr>
              <a:tr h="262650">
                <a:tc>
                  <a:txBody>
                    <a:bodyPr/>
                    <a:lstStyle/>
                    <a:p>
                      <a:r>
                        <a:rPr lang="en-GB" sz="900" dirty="0"/>
                        <a:t>3</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/CPRBody/BusDt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Trading date cannot be earlier than the MiFID II go live date of 03/01/2018.</a:t>
                      </a:r>
                    </a:p>
                  </a:txBody>
                  <a:tcPr/>
                </a:tc>
                <a:tc>
                  <a:txBody>
                    <a:bodyPr/>
                    <a:lstStyle/>
                    <a:p>
                      <a:r>
                        <a:rPr lang="en-GB" sz="900" dirty="0"/>
                        <a:t>CPR-904</a:t>
                      </a:r>
                      <a:endParaRPr lang="da-DK" sz="900" dirty="0"/>
                    </a:p>
                  </a:txBody>
                  <a:tcPr/>
                </a:tc>
                <a:extLst>
                  <a:ext uri="{0D108BD9-81ED-4DB2-BD59-A6C34878D82A}">
                    <a16:rowId xmlns:a16="http://schemas.microsoft.com/office/drawing/2014/main" val="10004"/>
                  </a:ext>
                </a:extLst>
              </a:tr>
              <a:tr h="262650">
                <a:tc>
                  <a:txBody>
                    <a:bodyPr/>
                    <a:lstStyle/>
                    <a:p>
                      <a:r>
                        <a:rPr lang="da-DK" sz="9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/CPRBody/BusDt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Trading date cannot be earlier than five years before the current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CPR-905 </a:t>
                      </a:r>
                      <a:endParaRPr lang="da-DK" sz="900" dirty="0"/>
                    </a:p>
                    <a:p>
                      <a:endParaRPr lang="da-DK" sz="900" dirty="0"/>
                    </a:p>
                  </a:txBody>
                  <a:tcPr/>
                </a:tc>
                <a:extLst>
                  <a:ext uri="{0D108BD9-81ED-4DB2-BD59-A6C34878D82A}">
                    <a16:rowId xmlns:a16="http://schemas.microsoft.com/office/drawing/2014/main" val="4238186021"/>
                  </a:ext>
                </a:extLst>
              </a:tr>
              <a:tr h="262650">
                <a:tc>
                  <a:txBody>
                    <a:bodyPr/>
                    <a:lstStyle/>
                    <a:p>
                      <a:r>
                        <a:rPr lang="en-GB" sz="900" dirty="0"/>
                        <a:t>4</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/FinInstrmRptgTradgComPosRpt/CPR/NEWT/ or /FinInstrmRptgTradgComPosRpt/CPR/CANC/ or /FinInstrmRptgTradgComPosRpt/CPR/AMND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new (NEWT) status can only be used for the first submission of a position report, or when the last report successfully processed with the same unique key as the NEWT had a status of cancel (CANC).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dirty="0"/>
                        <a:t>U</a:t>
                      </a:r>
                      <a:r>
                        <a:rPr lang="en-GB" sz="900" dirty="0" err="1"/>
                        <a:t>nique</a:t>
                      </a:r>
                      <a:r>
                        <a:rPr lang="en-GB" sz="900" dirty="0"/>
                        <a:t> key constraint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Report reference number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Date of the trading day of the reported position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Position holder ID (6)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Venue product code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CPR-906</a:t>
                      </a:r>
                    </a:p>
                    <a:p>
                      <a:endParaRPr lang="da-DK" sz="900" dirty="0"/>
                    </a:p>
                  </a:txBody>
                  <a:tcPr/>
                </a:tc>
                <a:extLst>
                  <a:ext uri="{0D108BD9-81ED-4DB2-BD59-A6C34878D82A}">
                    <a16:rowId xmlns:a16="http://schemas.microsoft.com/office/drawing/2014/main" val="2671815263"/>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44</a:t>
            </a:fld>
            <a:endParaRPr lang="nb-NO"/>
          </a:p>
        </p:txBody>
      </p:sp>
    </p:spTree>
    <p:extLst>
      <p:ext uri="{BB962C8B-B14F-4D97-AF65-F5344CB8AC3E}">
        <p14:creationId xmlns:p14="http://schemas.microsoft.com/office/powerpoint/2010/main" val="3749133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155411384"/>
              </p:ext>
            </p:extLst>
          </p:nvPr>
        </p:nvGraphicFramePr>
        <p:xfrm>
          <a:off x="344488" y="1268760"/>
          <a:ext cx="9035124" cy="339787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en-GB" sz="900" dirty="0"/>
                        <a:t>4 </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dirty="0"/>
                        <a:t>/FinInstrmRptgTradgComPosRpt/CPR/AMND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amended (AMND) status can only be used where the last report successfully processed with the same unique key as the AMND had a status of NEWT or AMND.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CPR-907</a:t>
                      </a:r>
                    </a:p>
                  </a:txBody>
                  <a:tcPr/>
                </a:tc>
                <a:extLst>
                  <a:ext uri="{0D108BD9-81ED-4DB2-BD59-A6C34878D82A}">
                    <a16:rowId xmlns:a16="http://schemas.microsoft.com/office/drawing/2014/main" val="1714857642"/>
                  </a:ext>
                </a:extLst>
              </a:tr>
              <a:tr h="262650">
                <a:tc>
                  <a:txBody>
                    <a:bodyPr/>
                    <a:lstStyle/>
                    <a:p>
                      <a:r>
                        <a:rPr lang="en-GB" sz="900" dirty="0"/>
                        <a:t>4</a:t>
                      </a:r>
                    </a:p>
                  </a:txBody>
                  <a:tcPr/>
                </a:tc>
                <a:tc>
                  <a:txBody>
                    <a:bodyPr/>
                    <a:lstStyle/>
                    <a:p>
                      <a:r>
                        <a:rPr lang="da-DK" sz="900" dirty="0"/>
                        <a:t>/FinInstrmRptgTradgComPosRpt/CPR/CANC/ </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CANC status can only be used when the last report successfully processed with the same unique key as the CANC has a status of NEWT or AMND.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CPR-908</a:t>
                      </a:r>
                    </a:p>
                  </a:txBody>
                  <a:tcPr/>
                </a:tc>
                <a:extLst>
                  <a:ext uri="{0D108BD9-81ED-4DB2-BD59-A6C34878D82A}">
                    <a16:rowId xmlns:a16="http://schemas.microsoft.com/office/drawing/2014/main" val="10001"/>
                  </a:ext>
                </a:extLst>
              </a:tr>
              <a:tr h="262450">
                <a:tc>
                  <a:txBody>
                    <a:bodyPr/>
                    <a:lstStyle/>
                    <a:p>
                      <a:r>
                        <a:rPr lang="nb-NO" sz="900" dirty="0"/>
                        <a:t>5</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RptEnty</a:t>
                      </a:r>
                      <a:r>
                        <a:rPr lang="en-GB" sz="900" dirty="0"/>
                        <a:t>/LEI (value per the definition of an LEI)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If LEI is used, this field will be populated with a LEI accurately formatted and in the LEI database included in the Global Legal Entity Identifier Foundation (GLEIF) database maintained by the Central Operating Unit.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status of the LEI shall be ‘Issued’, ‘Lapsed’, ‘Pending transfer’ or ‘Pending archival’.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a:t>
                      </a:r>
                      <a:r>
                        <a:rPr lang="en-GB" sz="900" dirty="0" err="1"/>
                        <a:t>InitialRegistrationDate</a:t>
                      </a:r>
                      <a:r>
                        <a:rPr lang="en-GB" sz="900" dirty="0"/>
                        <a:t> of the LEI will be equal or before the trading date.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a:t>
                      </a:r>
                      <a:r>
                        <a:rPr lang="en-GB" sz="900" dirty="0" err="1"/>
                        <a:t>EntityStatus</a:t>
                      </a:r>
                      <a:r>
                        <a:rPr lang="en-GB" sz="900" dirty="0"/>
                        <a:t> is to be active. If the </a:t>
                      </a:r>
                      <a:r>
                        <a:rPr lang="en-GB" sz="900" dirty="0" err="1"/>
                        <a:t>EntityStatus</a:t>
                      </a:r>
                      <a:r>
                        <a:rPr lang="en-GB" sz="900" dirty="0"/>
                        <a:t> is inactive, the </a:t>
                      </a:r>
                      <a:r>
                        <a:rPr lang="en-GB" sz="900" dirty="0" err="1"/>
                        <a:t>LastUpdateDate</a:t>
                      </a:r>
                      <a:r>
                        <a:rPr lang="en-GB" sz="900" dirty="0"/>
                        <a:t> will be equal or after the trading date.</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CPR-909 </a:t>
                      </a:r>
                      <a:endParaRPr lang="da-DK" sz="900" dirty="0"/>
                    </a:p>
                  </a:txBody>
                  <a:tcPr/>
                </a:tc>
                <a:extLst>
                  <a:ext uri="{0D108BD9-81ED-4DB2-BD59-A6C34878D82A}">
                    <a16:rowId xmlns:a16="http://schemas.microsoft.com/office/drawing/2014/main" val="10002"/>
                  </a:ext>
                </a:extLst>
              </a:tr>
              <a:tr h="262450">
                <a:tc>
                  <a:txBody>
                    <a:bodyPr/>
                    <a:lstStyle/>
                    <a:p>
                      <a:r>
                        <a:rPr lang="en-GB" sz="900" strike="sngStrike" dirty="0">
                          <a:solidFill>
                            <a:srgbClr val="FF0000"/>
                          </a:solidFill>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strike="sngStrike" dirty="0">
                          <a:solidFill>
                            <a:srgbClr val="FF0000"/>
                          </a:solidFill>
                        </a:rPr>
                        <a:t>/</a:t>
                      </a:r>
                      <a:r>
                        <a:rPr lang="en-GB" sz="900" strike="sngStrike" dirty="0" err="1">
                          <a:solidFill>
                            <a:srgbClr val="FF0000"/>
                          </a:solidFill>
                        </a:rPr>
                        <a:t>CPRBody</a:t>
                      </a:r>
                      <a:r>
                        <a:rPr lang="en-GB" sz="900" strike="sngStrike" dirty="0">
                          <a:solidFill>
                            <a:srgbClr val="FF0000"/>
                          </a:solidFill>
                        </a:rPr>
                        <a:t>/</a:t>
                      </a:r>
                      <a:r>
                        <a:rPr lang="en-GB" sz="900" strike="sngStrike" dirty="0" err="1">
                          <a:solidFill>
                            <a:srgbClr val="FF0000"/>
                          </a:solidFill>
                        </a:rPr>
                        <a:t>RptEnty</a:t>
                      </a:r>
                      <a:r>
                        <a:rPr lang="en-GB" sz="900" strike="sngStrike" dirty="0">
                          <a:solidFill>
                            <a:srgbClr val="FF0000"/>
                          </a:solidFill>
                        </a:rPr>
                        <a:t>/LEI (value per the definition of an LEI)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strike="sngStrike"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strike="sngStrike" dirty="0">
                          <a:solidFill>
                            <a:srgbClr val="FF0000"/>
                          </a:solidFill>
                        </a:rPr>
                        <a:t>The sender LEI code is not allowed to submit position reports for the specified Reporting Entity.</a:t>
                      </a:r>
                      <a:endParaRPr lang="en-GB" sz="900" strike="sngStrike"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strike="sngStrike" dirty="0">
                          <a:solidFill>
                            <a:srgbClr val="FF0000"/>
                          </a:solidFill>
                        </a:rPr>
                        <a:t>CPR-950</a:t>
                      </a:r>
                    </a:p>
                  </a:txBody>
                  <a:tcPr/>
                </a:tc>
                <a:extLst>
                  <a:ext uri="{0D108BD9-81ED-4DB2-BD59-A6C34878D82A}">
                    <a16:rowId xmlns:a16="http://schemas.microsoft.com/office/drawing/2014/main" val="1275568890"/>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45</a:t>
            </a:fld>
            <a:endParaRPr lang="nb-NO"/>
          </a:p>
        </p:txBody>
      </p:sp>
    </p:spTree>
    <p:extLst>
      <p:ext uri="{BB962C8B-B14F-4D97-AF65-F5344CB8AC3E}">
        <p14:creationId xmlns:p14="http://schemas.microsoft.com/office/powerpoint/2010/main" val="3593248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542502539"/>
              </p:ext>
            </p:extLst>
          </p:nvPr>
        </p:nvGraphicFramePr>
        <p:xfrm>
          <a:off x="344488" y="1268760"/>
          <a:ext cx="9035124" cy="294067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536024">
                <a:tc>
                  <a:txBody>
                    <a:bodyPr/>
                    <a:lstStyle/>
                    <a:p>
                      <a:r>
                        <a:rPr lang="nb-NO" sz="900" dirty="0"/>
                        <a:t>5</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RptEnty</a:t>
                      </a:r>
                      <a:r>
                        <a:rPr lang="en-GB" sz="900" dirty="0"/>
                        <a:t>/</a:t>
                      </a:r>
                      <a:r>
                        <a:rPr lang="en-GB" sz="900" dirty="0" err="1"/>
                        <a:t>NationalID</a:t>
                      </a:r>
                      <a:r>
                        <a:rPr lang="en-GB" sz="900" dirty="0"/>
                        <a:t>/</a:t>
                      </a:r>
                      <a:r>
                        <a:rPr lang="en-GB" sz="900" dirty="0" err="1"/>
                        <a:t>Othr</a:t>
                      </a:r>
                      <a:r>
                        <a:rPr lang="en-GB" sz="900" dirty="0"/>
                        <a:t>/</a:t>
                      </a:r>
                      <a:r>
                        <a:rPr lang="en-GB" sz="900" dirty="0" err="1"/>
                        <a:t>SchmeNm</a:t>
                      </a:r>
                      <a:r>
                        <a:rPr lang="en-GB" sz="900" dirty="0"/>
                        <a:t>/</a:t>
                      </a:r>
                      <a:r>
                        <a:rPr lang="en-GB" sz="900" dirty="0" err="1"/>
                        <a:t>Prtry</a:t>
                      </a:r>
                      <a:r>
                        <a:rPr lang="en-GB" sz="900" dirty="0"/>
                        <a:t> (values can be CONCAT or NIDN or CCPT)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900" dirty="0" err="1"/>
                        <a:t>CPRBody</a:t>
                      </a:r>
                      <a:r>
                        <a:rPr lang="en-GB" sz="900" dirty="0"/>
                        <a:t>/</a:t>
                      </a:r>
                      <a:r>
                        <a:rPr lang="en-GB" sz="900" dirty="0" err="1"/>
                        <a:t>RptEnty</a:t>
                      </a:r>
                      <a:r>
                        <a:rPr lang="en-GB" sz="900" dirty="0"/>
                        <a:t>/</a:t>
                      </a:r>
                      <a:r>
                        <a:rPr lang="en-GB" sz="900" dirty="0" err="1"/>
                        <a:t>NationalID</a:t>
                      </a:r>
                      <a:r>
                        <a:rPr lang="en-GB" sz="900" dirty="0"/>
                        <a:t>/</a:t>
                      </a:r>
                      <a:r>
                        <a:rPr lang="en-GB" sz="900" dirty="0" err="1"/>
                        <a:t>Othr</a:t>
                      </a:r>
                      <a:r>
                        <a:rPr lang="en-GB" sz="900" dirty="0"/>
                        <a:t>/Id (values per the definition of CONCAT or NIDN or CCPT)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If national identifier is used, the first 2 characters of the national identification code should be an ISO 3166 country code that was valid at the trading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CPR-910</a:t>
                      </a:r>
                      <a:endParaRPr lang="da-DK" sz="900" dirty="0"/>
                    </a:p>
                  </a:txBody>
                  <a:tcPr/>
                </a:tc>
                <a:extLst>
                  <a:ext uri="{0D108BD9-81ED-4DB2-BD59-A6C34878D82A}">
                    <a16:rowId xmlns:a16="http://schemas.microsoft.com/office/drawing/2014/main" val="10003"/>
                  </a:ext>
                </a:extLst>
              </a:tr>
              <a:tr h="262650">
                <a:tc>
                  <a:txBody>
                    <a:bodyPr/>
                    <a:lstStyle/>
                    <a:p>
                      <a:r>
                        <a:rPr lang="nb-NO" sz="900" dirty="0"/>
                        <a:t>5</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RptEnty</a:t>
                      </a:r>
                      <a:r>
                        <a:rPr lang="en-GB" sz="900" dirty="0"/>
                        <a:t>/</a:t>
                      </a:r>
                      <a:r>
                        <a:rPr lang="en-GB" sz="900" dirty="0" err="1"/>
                        <a:t>NationalID</a:t>
                      </a:r>
                      <a:r>
                        <a:rPr lang="en-GB" sz="900" dirty="0"/>
                        <a:t>/</a:t>
                      </a:r>
                      <a:r>
                        <a:rPr lang="en-GB" sz="900" dirty="0" err="1"/>
                        <a:t>Othr</a:t>
                      </a:r>
                      <a:r>
                        <a:rPr lang="en-GB" sz="900" dirty="0"/>
                        <a:t>/</a:t>
                      </a:r>
                      <a:r>
                        <a:rPr lang="en-GB" sz="900" dirty="0" err="1"/>
                        <a:t>SchmeNm</a:t>
                      </a:r>
                      <a:r>
                        <a:rPr lang="en-GB" sz="900" dirty="0"/>
                        <a:t>/</a:t>
                      </a:r>
                      <a:r>
                        <a:rPr lang="en-GB" sz="900" dirty="0" err="1"/>
                        <a:t>Prtry</a:t>
                      </a:r>
                      <a:r>
                        <a:rPr lang="en-GB" sz="900" dirty="0"/>
                        <a:t> (values can be CONCAT or NIDN or CCPT)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900" dirty="0" err="1"/>
                        <a:t>CPRBody</a:t>
                      </a:r>
                      <a:r>
                        <a:rPr lang="en-GB" sz="900" dirty="0"/>
                        <a:t>/</a:t>
                      </a:r>
                      <a:r>
                        <a:rPr lang="en-GB" sz="900" dirty="0" err="1"/>
                        <a:t>RptEnty</a:t>
                      </a:r>
                      <a:r>
                        <a:rPr lang="en-GB" sz="900" dirty="0"/>
                        <a:t>/</a:t>
                      </a:r>
                      <a:r>
                        <a:rPr lang="en-GB" sz="900" dirty="0" err="1"/>
                        <a:t>NationalID</a:t>
                      </a:r>
                      <a:r>
                        <a:rPr lang="en-GB" sz="900" dirty="0"/>
                        <a:t>/</a:t>
                      </a:r>
                      <a:r>
                        <a:rPr lang="en-GB" sz="900" dirty="0" err="1"/>
                        <a:t>Othr</a:t>
                      </a:r>
                      <a:r>
                        <a:rPr lang="en-GB" sz="900" dirty="0"/>
                        <a:t>/Id (values per the definition of CONCAT or NIDN or CCPT)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In case the CONCAT code is used, only the following characters are allowed: capital Latin letters, numbers, #. It should be a string of exactly 20 characters where first two characters are letters, the next 8 characters are numbers and the remaining characters are letters or #, where 11th and 16th characters are letters.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In case national identification number or passport number is used, only the following characters are allowed: capital Latin letters (A-Z), numbers (0-9), as well as “+”, and “-” in case the identifier starts with “FI”, and “-” when the identifier starts with “LV”. It can be a string of 3 to 35 characters, where first two characters are letters.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CPR-911</a:t>
                      </a:r>
                    </a:p>
                  </a:txBody>
                  <a:tcPr/>
                </a:tc>
                <a:extLst>
                  <a:ext uri="{0D108BD9-81ED-4DB2-BD59-A6C34878D82A}">
                    <a16:rowId xmlns:a16="http://schemas.microsoft.com/office/drawing/2014/main" val="10004"/>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46</a:t>
            </a:fld>
            <a:endParaRPr lang="nb-NO"/>
          </a:p>
        </p:txBody>
      </p:sp>
    </p:spTree>
    <p:extLst>
      <p:ext uri="{BB962C8B-B14F-4D97-AF65-F5344CB8AC3E}">
        <p14:creationId xmlns:p14="http://schemas.microsoft.com/office/powerpoint/2010/main" val="1667877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259108495"/>
              </p:ext>
            </p:extLst>
          </p:nvPr>
        </p:nvGraphicFramePr>
        <p:xfrm>
          <a:off x="344488" y="1268760"/>
          <a:ext cx="9035124" cy="202627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536024">
                <a:tc>
                  <a:txBody>
                    <a:bodyPr/>
                    <a:lstStyle/>
                    <a:p>
                      <a:r>
                        <a:rPr lang="nb-NO" sz="900" dirty="0"/>
                        <a:t>6</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CPRBodyPstnHldr</a:t>
                      </a:r>
                      <a:r>
                        <a:rPr lang="en-GB" sz="900" dirty="0"/>
                        <a:t>/LEI (value per the definition of an LEI)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If LEI is used, this field will be populated with a LEI accurately formatted and in the LEI database included in the Global Legal Entity Identifier Foundation (GLEIF) database maintained by the Central Operating Unit.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status of the LEI shall be ‘Issued’, ‘Lapsed’, ‘Pending transfer’ or ‘Pending archival’.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a:t>
                      </a:r>
                      <a:r>
                        <a:rPr lang="en-GB" sz="900" dirty="0" err="1"/>
                        <a:t>InitialRegistrationDate</a:t>
                      </a:r>
                      <a:r>
                        <a:rPr lang="en-GB" sz="900" dirty="0"/>
                        <a:t> of the LEI will be equal or before the trading date.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a:t>
                      </a:r>
                      <a:r>
                        <a:rPr lang="en-GB" sz="900" dirty="0" err="1"/>
                        <a:t>EntityStatus</a:t>
                      </a:r>
                      <a:r>
                        <a:rPr lang="en-GB" sz="900" dirty="0"/>
                        <a:t> is to be active. If the </a:t>
                      </a:r>
                      <a:r>
                        <a:rPr lang="en-GB" sz="900" dirty="0" err="1"/>
                        <a:t>EntityStatus</a:t>
                      </a:r>
                      <a:r>
                        <a:rPr lang="en-GB" sz="900" dirty="0"/>
                        <a:t> is inactive, the </a:t>
                      </a:r>
                      <a:r>
                        <a:rPr lang="en-GB" sz="900" dirty="0" err="1"/>
                        <a:t>LastUpdateDate</a:t>
                      </a:r>
                      <a:r>
                        <a:rPr lang="en-GB" sz="900" dirty="0"/>
                        <a:t> will be equal or after the trading date.</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CPR-912</a:t>
                      </a:r>
                      <a:endParaRPr lang="da-DK" sz="900" dirty="0"/>
                    </a:p>
                  </a:txBody>
                  <a:tcPr/>
                </a:tc>
                <a:extLst>
                  <a:ext uri="{0D108BD9-81ED-4DB2-BD59-A6C34878D82A}">
                    <a16:rowId xmlns:a16="http://schemas.microsoft.com/office/drawing/2014/main" val="10003"/>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47</a:t>
            </a:fld>
            <a:endParaRPr lang="nb-NO"/>
          </a:p>
        </p:txBody>
      </p:sp>
    </p:spTree>
    <p:extLst>
      <p:ext uri="{BB962C8B-B14F-4D97-AF65-F5344CB8AC3E}">
        <p14:creationId xmlns:p14="http://schemas.microsoft.com/office/powerpoint/2010/main" val="982840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4082714991"/>
              </p:ext>
            </p:extLst>
          </p:nvPr>
        </p:nvGraphicFramePr>
        <p:xfrm>
          <a:off x="344488" y="1268760"/>
          <a:ext cx="9035124" cy="307783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nb-NO" sz="900" dirty="0"/>
                        <a:t>6</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PstnHldr</a:t>
                      </a:r>
                      <a:r>
                        <a:rPr lang="en-GB" sz="900" dirty="0"/>
                        <a:t>/</a:t>
                      </a:r>
                      <a:r>
                        <a:rPr lang="en-GB" sz="900" dirty="0" err="1"/>
                        <a:t>NationalID</a:t>
                      </a:r>
                      <a:r>
                        <a:rPr lang="en-GB" sz="900" dirty="0"/>
                        <a:t>/</a:t>
                      </a:r>
                      <a:r>
                        <a:rPr lang="en-GB" sz="900" dirty="0" err="1"/>
                        <a:t>Othr</a:t>
                      </a:r>
                      <a:r>
                        <a:rPr lang="en-GB" sz="900" dirty="0"/>
                        <a:t>/</a:t>
                      </a:r>
                      <a:r>
                        <a:rPr lang="en-GB" sz="900" dirty="0" err="1"/>
                        <a:t>SchmeNm</a:t>
                      </a:r>
                      <a:r>
                        <a:rPr lang="en-GB" sz="900" dirty="0"/>
                        <a:t>/</a:t>
                      </a:r>
                      <a:r>
                        <a:rPr lang="en-GB" sz="900" dirty="0" err="1"/>
                        <a:t>Prtry</a:t>
                      </a:r>
                      <a:r>
                        <a:rPr lang="en-GB" sz="900" dirty="0"/>
                        <a:t> (values can be CONCAT or NIDN or CCPT)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900" dirty="0" err="1"/>
                        <a:t>CPRBody</a:t>
                      </a:r>
                      <a:r>
                        <a:rPr lang="en-GB" sz="900" dirty="0"/>
                        <a:t>/</a:t>
                      </a:r>
                      <a:r>
                        <a:rPr lang="en-GB" sz="900" dirty="0" err="1"/>
                        <a:t>PstnHldr</a:t>
                      </a:r>
                      <a:r>
                        <a:rPr lang="en-GB" sz="900" dirty="0"/>
                        <a:t>/</a:t>
                      </a:r>
                      <a:r>
                        <a:rPr lang="en-GB" sz="900" dirty="0" err="1"/>
                        <a:t>NationalID</a:t>
                      </a:r>
                      <a:r>
                        <a:rPr lang="en-GB" sz="900" dirty="0"/>
                        <a:t>/</a:t>
                      </a:r>
                      <a:r>
                        <a:rPr lang="en-GB" sz="900" dirty="0" err="1"/>
                        <a:t>Othr</a:t>
                      </a:r>
                      <a:r>
                        <a:rPr lang="en-GB" sz="900" dirty="0"/>
                        <a:t>/Id (values per the definition of CONCAT or NIDN or CCPT)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If national identifier is used, the first 2 characters of the national identification code should be an ISO 3166 country code that was valid at the trading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CPR-913</a:t>
                      </a:r>
                    </a:p>
                  </a:txBody>
                  <a:tcPr/>
                </a:tc>
                <a:extLst>
                  <a:ext uri="{0D108BD9-81ED-4DB2-BD59-A6C34878D82A}">
                    <a16:rowId xmlns:a16="http://schemas.microsoft.com/office/drawing/2014/main" val="10004"/>
                  </a:ext>
                </a:extLst>
              </a:tr>
              <a:tr h="262650">
                <a:tc>
                  <a:txBody>
                    <a:bodyPr/>
                    <a:lstStyle/>
                    <a:p>
                      <a:r>
                        <a:rPr lang="da-DK" sz="9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PstnHldr</a:t>
                      </a:r>
                      <a:r>
                        <a:rPr lang="en-GB" sz="900" dirty="0"/>
                        <a:t>/</a:t>
                      </a:r>
                      <a:r>
                        <a:rPr lang="en-GB" sz="900" dirty="0" err="1"/>
                        <a:t>NationalID</a:t>
                      </a:r>
                      <a:r>
                        <a:rPr lang="en-GB" sz="900" dirty="0"/>
                        <a:t>/</a:t>
                      </a:r>
                      <a:r>
                        <a:rPr lang="en-GB" sz="900" dirty="0" err="1"/>
                        <a:t>Othr</a:t>
                      </a:r>
                      <a:r>
                        <a:rPr lang="en-GB" sz="900" dirty="0"/>
                        <a:t>/</a:t>
                      </a:r>
                      <a:r>
                        <a:rPr lang="en-GB" sz="900" dirty="0" err="1"/>
                        <a:t>SchmeNm</a:t>
                      </a:r>
                      <a:r>
                        <a:rPr lang="en-GB" sz="900" dirty="0"/>
                        <a:t>/</a:t>
                      </a:r>
                      <a:r>
                        <a:rPr lang="en-GB" sz="900" dirty="0" err="1"/>
                        <a:t>Prtry</a:t>
                      </a:r>
                      <a:r>
                        <a:rPr lang="en-GB" sz="900" dirty="0"/>
                        <a:t> (values can be CONCAT or NIDN or CCPT)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900" dirty="0" err="1"/>
                        <a:t>CPRBody</a:t>
                      </a:r>
                      <a:r>
                        <a:rPr lang="en-GB" sz="900" dirty="0"/>
                        <a:t>/</a:t>
                      </a:r>
                      <a:r>
                        <a:rPr lang="en-GB" sz="900" dirty="0" err="1"/>
                        <a:t>PstnHldr</a:t>
                      </a:r>
                      <a:r>
                        <a:rPr lang="en-GB" sz="900" dirty="0"/>
                        <a:t>/</a:t>
                      </a:r>
                      <a:r>
                        <a:rPr lang="en-GB" sz="900" dirty="0" err="1"/>
                        <a:t>NationalID</a:t>
                      </a:r>
                      <a:r>
                        <a:rPr lang="en-GB" sz="900" dirty="0"/>
                        <a:t>/</a:t>
                      </a:r>
                      <a:r>
                        <a:rPr lang="en-GB" sz="900" dirty="0" err="1"/>
                        <a:t>Othr</a:t>
                      </a:r>
                      <a:r>
                        <a:rPr lang="en-GB" sz="900" dirty="0"/>
                        <a:t>/Id (values per the definition of CONCAT or NIDN or CCPT)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In case the CONCAT code is used, only the following characters are allowed: capital Latin letters, numbers, #. It should be a string of exactly 20 characters where first two characters are letters, the next 8 characters are numbers and the remaining characters are letters or #, where 11th and 16th characters are letters.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In case national identification number or passport number is used, only the following characters are allowed: capital Latin letters (A-Z), numbers (0-9), as well as “+”, and “-” in case the identifier starts with “FI”, and “-” when the identifier starts with “LV”. It can be a string of 3 to 35 characters, where first two characters are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CPR-914</a:t>
                      </a:r>
                    </a:p>
                  </a:txBody>
                  <a:tcPr/>
                </a:tc>
                <a:extLst>
                  <a:ext uri="{0D108BD9-81ED-4DB2-BD59-A6C34878D82A}">
                    <a16:rowId xmlns:a16="http://schemas.microsoft.com/office/drawing/2014/main" val="2792379234"/>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48</a:t>
            </a:fld>
            <a:endParaRPr lang="nb-NO"/>
          </a:p>
        </p:txBody>
      </p:sp>
    </p:spTree>
    <p:extLst>
      <p:ext uri="{BB962C8B-B14F-4D97-AF65-F5344CB8AC3E}">
        <p14:creationId xmlns:p14="http://schemas.microsoft.com/office/powerpoint/2010/main" val="2421405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607544781"/>
              </p:ext>
            </p:extLst>
          </p:nvPr>
        </p:nvGraphicFramePr>
        <p:xfrm>
          <a:off x="344488" y="1268760"/>
          <a:ext cx="9035124" cy="266635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nb-NO" sz="900" dirty="0"/>
                        <a:t>8</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PrnEnt</a:t>
                      </a:r>
                      <a:r>
                        <a:rPr lang="en-GB" sz="900" dirty="0"/>
                        <a:t>/LEI (value per the definition of an LEI)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If LEI is used, this field shall be populated with a LEI accurately formatted and in the LEI database included in the GLEIF database maintained by the Central Operating Unit.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status of the LEI shall be ‘Issued’, ‘Lapsed’, ‘Pending transfer’ or ‘Pending archival’.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a:t>
                      </a:r>
                      <a:r>
                        <a:rPr lang="en-GB" sz="900" dirty="0" err="1"/>
                        <a:t>InitialRegistrationDate</a:t>
                      </a:r>
                      <a:r>
                        <a:rPr lang="en-GB" sz="900" dirty="0"/>
                        <a:t> of the LEI will be equal or before the trading date.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dirty="0"/>
                        <a:t>The </a:t>
                      </a:r>
                      <a:r>
                        <a:rPr lang="en-GB" sz="900" dirty="0" err="1"/>
                        <a:t>EntityStatus</a:t>
                      </a:r>
                      <a:r>
                        <a:rPr lang="en-GB" sz="900" dirty="0"/>
                        <a:t> is to be active. If the </a:t>
                      </a:r>
                      <a:r>
                        <a:rPr lang="en-GB" sz="900" dirty="0" err="1"/>
                        <a:t>EntityStatus</a:t>
                      </a:r>
                      <a:r>
                        <a:rPr lang="en-GB" sz="900" dirty="0"/>
                        <a:t> is inactive, the </a:t>
                      </a:r>
                      <a:r>
                        <a:rPr lang="en-GB" sz="900" dirty="0" err="1"/>
                        <a:t>LastUpdateDate</a:t>
                      </a:r>
                      <a:r>
                        <a:rPr lang="en-GB" sz="900" dirty="0"/>
                        <a:t> will be equal or after the trading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CPR-915</a:t>
                      </a:r>
                    </a:p>
                  </a:txBody>
                  <a:tcPr/>
                </a:tc>
                <a:extLst>
                  <a:ext uri="{0D108BD9-81ED-4DB2-BD59-A6C34878D82A}">
                    <a16:rowId xmlns:a16="http://schemas.microsoft.com/office/drawing/2014/main" val="10004"/>
                  </a:ext>
                </a:extLst>
              </a:tr>
              <a:tr h="262650">
                <a:tc>
                  <a:txBody>
                    <a:bodyPr/>
                    <a:lstStyle/>
                    <a:p>
                      <a:r>
                        <a:rPr lang="da-DK" sz="9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t>CPRBody</a:t>
                      </a:r>
                      <a:r>
                        <a:rPr lang="en-GB" sz="900" dirty="0"/>
                        <a:t>/</a:t>
                      </a:r>
                      <a:r>
                        <a:rPr lang="en-GB" sz="900" dirty="0" err="1"/>
                        <a:t>PrnEnt</a:t>
                      </a:r>
                      <a:r>
                        <a:rPr lang="en-GB" sz="900" dirty="0"/>
                        <a:t>/</a:t>
                      </a:r>
                      <a:r>
                        <a:rPr lang="en-GB" sz="900" dirty="0" err="1"/>
                        <a:t>NationalID</a:t>
                      </a:r>
                      <a:r>
                        <a:rPr lang="en-GB" sz="900" dirty="0"/>
                        <a:t>/</a:t>
                      </a:r>
                      <a:r>
                        <a:rPr lang="en-GB" sz="900" dirty="0" err="1"/>
                        <a:t>Othr</a:t>
                      </a:r>
                      <a:r>
                        <a:rPr lang="en-GB" sz="900" dirty="0"/>
                        <a:t>/</a:t>
                      </a:r>
                      <a:r>
                        <a:rPr lang="en-GB" sz="900" dirty="0" err="1"/>
                        <a:t>SchmeNm</a:t>
                      </a:r>
                      <a:r>
                        <a:rPr lang="en-GB" sz="900" dirty="0"/>
                        <a:t>/</a:t>
                      </a:r>
                      <a:r>
                        <a:rPr lang="en-GB" sz="900" dirty="0" err="1"/>
                        <a:t>Prtry</a:t>
                      </a:r>
                      <a:r>
                        <a:rPr lang="en-GB" sz="900" dirty="0"/>
                        <a:t> (values can be CONCAT or NIDN or CCPT)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dirty="0"/>
                        <a:t>or</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900" dirty="0" err="1"/>
                        <a:t>CPRBody</a:t>
                      </a:r>
                      <a:r>
                        <a:rPr lang="en-GB" sz="900" dirty="0"/>
                        <a:t>/</a:t>
                      </a:r>
                      <a:r>
                        <a:rPr lang="en-GB" sz="900" dirty="0" err="1"/>
                        <a:t>PrnEnt</a:t>
                      </a:r>
                      <a:r>
                        <a:rPr lang="en-GB" sz="900" dirty="0"/>
                        <a:t>/</a:t>
                      </a:r>
                      <a:r>
                        <a:rPr lang="en-GB" sz="900" dirty="0" err="1"/>
                        <a:t>NationalID</a:t>
                      </a:r>
                      <a:r>
                        <a:rPr lang="en-GB" sz="900" dirty="0"/>
                        <a:t>/</a:t>
                      </a:r>
                      <a:r>
                        <a:rPr lang="en-GB" sz="900" dirty="0" err="1"/>
                        <a:t>Othr</a:t>
                      </a:r>
                      <a:r>
                        <a:rPr lang="en-GB" sz="900" dirty="0"/>
                        <a:t>/Id (values per the definition of CONCAT or NIDN or CCPT)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If national identifier is used, the first 2 characters of the national identification code should be an ISO 3166 country code that was valid at the trading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CPR-916</a:t>
                      </a:r>
                    </a:p>
                  </a:txBody>
                  <a:tcPr/>
                </a:tc>
                <a:extLst>
                  <a:ext uri="{0D108BD9-81ED-4DB2-BD59-A6C34878D82A}">
                    <a16:rowId xmlns:a16="http://schemas.microsoft.com/office/drawing/2014/main" val="1119083771"/>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49</a:t>
            </a:fld>
            <a:endParaRPr lang="nb-NO"/>
          </a:p>
        </p:txBody>
      </p:sp>
    </p:spTree>
    <p:extLst>
      <p:ext uri="{BB962C8B-B14F-4D97-AF65-F5344CB8AC3E}">
        <p14:creationId xmlns:p14="http://schemas.microsoft.com/office/powerpoint/2010/main" val="354504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2480" y="476672"/>
            <a:ext cx="7416800" cy="1143000"/>
          </a:xfrm>
        </p:spPr>
        <p:txBody>
          <a:bodyPr/>
          <a:lstStyle/>
          <a:p>
            <a:r>
              <a:rPr lang="nb-NO" sz="2400" dirty="0"/>
              <a:t>Reporting </a:t>
            </a:r>
            <a:r>
              <a:rPr lang="nb-NO" sz="2400" dirty="0" err="1"/>
              <a:t>timeline</a:t>
            </a:r>
            <a:endParaRPr lang="en-GB" sz="2400"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1480828198"/>
              </p:ext>
            </p:extLst>
          </p:nvPr>
        </p:nvGraphicFramePr>
        <p:xfrm>
          <a:off x="200472" y="1700808"/>
          <a:ext cx="9517187" cy="4290164"/>
        </p:xfrm>
        <a:graphic>
          <a:graphicData uri="http://schemas.openxmlformats.org/drawingml/2006/table">
            <a:tbl>
              <a:tblPr firstRow="1" bandRow="1">
                <a:tableStyleId>{5C22544A-7EE6-4342-B048-85BDC9FD1C3A}</a:tableStyleId>
              </a:tblPr>
              <a:tblGrid>
                <a:gridCol w="970307">
                  <a:extLst>
                    <a:ext uri="{9D8B030D-6E8A-4147-A177-3AD203B41FA5}">
                      <a16:colId xmlns:a16="http://schemas.microsoft.com/office/drawing/2014/main" val="746696088"/>
                    </a:ext>
                  </a:extLst>
                </a:gridCol>
                <a:gridCol w="2240236">
                  <a:extLst>
                    <a:ext uri="{9D8B030D-6E8A-4147-A177-3AD203B41FA5}">
                      <a16:colId xmlns:a16="http://schemas.microsoft.com/office/drawing/2014/main" val="2870204329"/>
                    </a:ext>
                  </a:extLst>
                </a:gridCol>
                <a:gridCol w="2165562">
                  <a:extLst>
                    <a:ext uri="{9D8B030D-6E8A-4147-A177-3AD203B41FA5}">
                      <a16:colId xmlns:a16="http://schemas.microsoft.com/office/drawing/2014/main" val="2452525540"/>
                    </a:ext>
                  </a:extLst>
                </a:gridCol>
                <a:gridCol w="4141082">
                  <a:extLst>
                    <a:ext uri="{9D8B030D-6E8A-4147-A177-3AD203B41FA5}">
                      <a16:colId xmlns:a16="http://schemas.microsoft.com/office/drawing/2014/main" val="661864588"/>
                    </a:ext>
                  </a:extLst>
                </a:gridCol>
              </a:tblGrid>
              <a:tr h="336961">
                <a:tc>
                  <a:txBody>
                    <a:bodyPr/>
                    <a:lstStyle/>
                    <a:p>
                      <a:r>
                        <a:rPr lang="nb-NO" sz="1100" dirty="0" err="1"/>
                        <a:t>Step</a:t>
                      </a:r>
                      <a:r>
                        <a:rPr lang="nb-NO" sz="1100" dirty="0"/>
                        <a:t> #</a:t>
                      </a:r>
                      <a:endParaRPr lang="en-GB" sz="1100" dirty="0"/>
                    </a:p>
                  </a:txBody>
                  <a:tcPr/>
                </a:tc>
                <a:tc>
                  <a:txBody>
                    <a:bodyPr/>
                    <a:lstStyle/>
                    <a:p>
                      <a:r>
                        <a:rPr lang="nb-NO" sz="1100" dirty="0" err="1"/>
                        <a:t>Event</a:t>
                      </a:r>
                      <a:endParaRPr lang="en-GB" sz="1100" dirty="0"/>
                    </a:p>
                  </a:txBody>
                  <a:tcPr/>
                </a:tc>
                <a:tc>
                  <a:txBody>
                    <a:bodyPr/>
                    <a:lstStyle/>
                    <a:p>
                      <a:r>
                        <a:rPr lang="en-GB" sz="1100" dirty="0"/>
                        <a:t>Date and time</a:t>
                      </a:r>
                    </a:p>
                  </a:txBody>
                  <a:tcPr/>
                </a:tc>
                <a:tc>
                  <a:txBody>
                    <a:bodyPr/>
                    <a:lstStyle/>
                    <a:p>
                      <a:r>
                        <a:rPr lang="nb-NO" sz="1100" dirty="0" err="1"/>
                        <a:t>Comments</a:t>
                      </a:r>
                      <a:endParaRPr lang="en-GB" sz="1100" dirty="0"/>
                    </a:p>
                  </a:txBody>
                  <a:tcPr/>
                </a:tc>
                <a:extLst>
                  <a:ext uri="{0D108BD9-81ED-4DB2-BD59-A6C34878D82A}">
                    <a16:rowId xmlns:a16="http://schemas.microsoft.com/office/drawing/2014/main" val="1078826792"/>
                  </a:ext>
                </a:extLst>
              </a:tr>
              <a:tr h="718320">
                <a:tc>
                  <a:txBody>
                    <a:bodyPr/>
                    <a:lstStyle/>
                    <a:p>
                      <a:r>
                        <a:rPr lang="en-GB" sz="900" dirty="0"/>
                        <a:t>1</a:t>
                      </a:r>
                    </a:p>
                  </a:txBody>
                  <a:tcPr/>
                </a:tc>
                <a:tc>
                  <a:txBody>
                    <a:bodyPr/>
                    <a:lstStyle/>
                    <a:p>
                      <a:r>
                        <a:rPr lang="en-US" sz="900" dirty="0"/>
                        <a:t>End of trading day T</a:t>
                      </a:r>
                      <a:endParaRPr lang="en-GB" sz="900" dirty="0"/>
                    </a:p>
                  </a:txBody>
                  <a:tcPr/>
                </a:tc>
                <a:tc>
                  <a:txBody>
                    <a:bodyPr/>
                    <a:lstStyle/>
                    <a:p>
                      <a:r>
                        <a:rPr lang="en-US" sz="900" dirty="0"/>
                        <a:t>Day T (End of Trading Venue Day for T)</a:t>
                      </a:r>
                      <a:endParaRPr lang="en-GB" sz="900" dirty="0"/>
                    </a:p>
                  </a:txBody>
                  <a:tcPr/>
                </a:tc>
                <a:tc>
                  <a:txBody>
                    <a:bodyPr/>
                    <a:lstStyle/>
                    <a:p>
                      <a:r>
                        <a:rPr lang="en-US" sz="900" dirty="0"/>
                        <a:t>TVs must provide position reports on positions on their market as at the end of their trading day</a:t>
                      </a:r>
                      <a:endParaRPr lang="en-GB" sz="900" dirty="0"/>
                    </a:p>
                  </a:txBody>
                  <a:tcPr/>
                </a:tc>
                <a:extLst>
                  <a:ext uri="{0D108BD9-81ED-4DB2-BD59-A6C34878D82A}">
                    <a16:rowId xmlns:a16="http://schemas.microsoft.com/office/drawing/2014/main" val="3541636322"/>
                  </a:ext>
                </a:extLst>
              </a:tr>
              <a:tr h="788371">
                <a:tc>
                  <a:txBody>
                    <a:bodyPr/>
                    <a:lstStyle/>
                    <a:p>
                      <a:r>
                        <a:rPr lang="en-GB" sz="900" dirty="0"/>
                        <a:t>2</a:t>
                      </a:r>
                    </a:p>
                  </a:txBody>
                  <a:tcPr/>
                </a:tc>
                <a:tc>
                  <a:txBody>
                    <a:bodyPr/>
                    <a:lstStyle/>
                    <a:p>
                      <a:r>
                        <a:rPr lang="en-US" sz="900" dirty="0"/>
                        <a:t>Reference data for day T available to validate the content of position reports</a:t>
                      </a:r>
                      <a:endParaRPr lang="en-GB" sz="900" dirty="0"/>
                    </a:p>
                  </a:txBody>
                  <a:tcPr/>
                </a:tc>
                <a:tc>
                  <a:txBody>
                    <a:bodyPr/>
                    <a:lstStyle/>
                    <a:p>
                      <a:r>
                        <a:rPr lang="fr-FR" sz="900" dirty="0"/>
                        <a:t>Day T+1, 08:00 CET</a:t>
                      </a:r>
                      <a:endParaRPr lang="en-GB" sz="900" dirty="0"/>
                    </a:p>
                  </a:txBody>
                  <a:tcPr/>
                </a:tc>
                <a:tc>
                  <a:txBody>
                    <a:bodyPr/>
                    <a:lstStyle/>
                    <a:p>
                      <a:r>
                        <a:rPr lang="nb-NO" sz="900" dirty="0"/>
                        <a:t>Reference data </a:t>
                      </a:r>
                      <a:r>
                        <a:rPr lang="nb-NO" sz="900" dirty="0" err="1"/>
                        <a:t>includes</a:t>
                      </a:r>
                      <a:r>
                        <a:rPr lang="nb-NO" sz="900" dirty="0"/>
                        <a:t>: instrument </a:t>
                      </a:r>
                      <a:r>
                        <a:rPr lang="nb-NO" sz="900" dirty="0" err="1"/>
                        <a:t>reference</a:t>
                      </a:r>
                      <a:r>
                        <a:rPr lang="nb-NO" sz="900" dirty="0"/>
                        <a:t> data: Legal </a:t>
                      </a:r>
                      <a:r>
                        <a:rPr lang="nb-NO" sz="900" dirty="0" err="1"/>
                        <a:t>Entity</a:t>
                      </a:r>
                      <a:r>
                        <a:rPr lang="nb-NO" sz="900" dirty="0"/>
                        <a:t> </a:t>
                      </a:r>
                      <a:r>
                        <a:rPr lang="nb-NO" sz="900" dirty="0" err="1"/>
                        <a:t>Identifier</a:t>
                      </a:r>
                      <a:r>
                        <a:rPr lang="nb-NO" sz="900" dirty="0"/>
                        <a:t>; Market </a:t>
                      </a:r>
                      <a:r>
                        <a:rPr lang="nb-NO" sz="900" dirty="0" err="1"/>
                        <a:t>Identifier</a:t>
                      </a:r>
                      <a:r>
                        <a:rPr lang="nb-NO" sz="900" dirty="0"/>
                        <a:t> Code. TVs/IFs </a:t>
                      </a:r>
                      <a:r>
                        <a:rPr lang="nb-NO" sz="900" dirty="0" err="1"/>
                        <a:t>will</a:t>
                      </a:r>
                      <a:r>
                        <a:rPr lang="nb-NO" sz="900" dirty="0"/>
                        <a:t> not </a:t>
                      </a:r>
                      <a:r>
                        <a:rPr lang="nb-NO" sz="900" dirty="0" err="1"/>
                        <a:t>receive</a:t>
                      </a:r>
                      <a:r>
                        <a:rPr lang="nb-NO" sz="900" dirty="0"/>
                        <a:t> final feedback </a:t>
                      </a:r>
                      <a:r>
                        <a:rPr lang="nb-NO" sz="900" dirty="0" err="1"/>
                        <a:t>concerning</a:t>
                      </a:r>
                      <a:r>
                        <a:rPr lang="nb-NO" sz="900" dirty="0"/>
                        <a:t> </a:t>
                      </a:r>
                      <a:r>
                        <a:rPr lang="nb-NO" sz="900" dirty="0" err="1"/>
                        <a:t>whether</a:t>
                      </a:r>
                      <a:r>
                        <a:rPr lang="nb-NO" sz="900" dirty="0"/>
                        <a:t> </a:t>
                      </a:r>
                      <a:r>
                        <a:rPr lang="nb-NO" sz="900" dirty="0" err="1"/>
                        <a:t>position</a:t>
                      </a:r>
                      <a:r>
                        <a:rPr lang="nb-NO" sz="900" dirty="0"/>
                        <a:t> reports have met </a:t>
                      </a:r>
                      <a:r>
                        <a:rPr lang="nb-NO" sz="900" dirty="0" err="1"/>
                        <a:t>validation</a:t>
                      </a:r>
                      <a:r>
                        <a:rPr lang="nb-NO" sz="900" dirty="0"/>
                        <a:t> </a:t>
                      </a:r>
                      <a:r>
                        <a:rPr lang="nb-NO" sz="900" dirty="0" err="1"/>
                        <a:t>rules</a:t>
                      </a:r>
                      <a:r>
                        <a:rPr lang="nb-NO" sz="900" dirty="0"/>
                        <a:t> </a:t>
                      </a:r>
                      <a:r>
                        <a:rPr lang="nb-NO" sz="900" dirty="0" err="1"/>
                        <a:t>until</a:t>
                      </a:r>
                      <a:r>
                        <a:rPr lang="nb-NO" sz="900" dirty="0"/>
                        <a:t> </a:t>
                      </a:r>
                      <a:r>
                        <a:rPr lang="nb-NO" sz="900" dirty="0" err="1"/>
                        <a:t>after</a:t>
                      </a:r>
                      <a:r>
                        <a:rPr lang="nb-NO" sz="900" dirty="0"/>
                        <a:t> T+1 08:00 CET</a:t>
                      </a:r>
                      <a:r>
                        <a:rPr lang="nb-NO" sz="900" baseline="0" dirty="0"/>
                        <a:t> </a:t>
                      </a:r>
                      <a:r>
                        <a:rPr lang="nb-NO" sz="900" dirty="0" err="1"/>
                        <a:t>when</a:t>
                      </a:r>
                      <a:r>
                        <a:rPr lang="nb-NO" sz="900" dirty="0"/>
                        <a:t>  NFSA has </a:t>
                      </a:r>
                      <a:r>
                        <a:rPr lang="nb-NO" sz="900" dirty="0" err="1"/>
                        <a:t>received</a:t>
                      </a:r>
                      <a:r>
                        <a:rPr lang="nb-NO" sz="900" dirty="0"/>
                        <a:t> </a:t>
                      </a:r>
                      <a:r>
                        <a:rPr lang="nb-NO" sz="900" dirty="0" err="1"/>
                        <a:t>reference</a:t>
                      </a:r>
                      <a:r>
                        <a:rPr lang="nb-NO" sz="900" dirty="0"/>
                        <a:t> data</a:t>
                      </a:r>
                      <a:endParaRPr lang="en-GB" sz="900" dirty="0"/>
                    </a:p>
                  </a:txBody>
                  <a:tcPr/>
                </a:tc>
                <a:extLst>
                  <a:ext uri="{0D108BD9-81ED-4DB2-BD59-A6C34878D82A}">
                    <a16:rowId xmlns:a16="http://schemas.microsoft.com/office/drawing/2014/main" val="840934440"/>
                  </a:ext>
                </a:extLst>
              </a:tr>
              <a:tr h="720080">
                <a:tc>
                  <a:txBody>
                    <a:bodyPr/>
                    <a:lstStyle/>
                    <a:p>
                      <a:r>
                        <a:rPr lang="en-GB" sz="900" dirty="0"/>
                        <a:t>3</a:t>
                      </a:r>
                    </a:p>
                  </a:txBody>
                  <a:tcPr/>
                </a:tc>
                <a:tc>
                  <a:txBody>
                    <a:bodyPr/>
                    <a:lstStyle/>
                    <a:p>
                      <a:r>
                        <a:rPr lang="en-US" sz="900" dirty="0"/>
                        <a:t>Trading venues and Investment Firms submit position reports for day T</a:t>
                      </a:r>
                      <a:endParaRPr lang="en-GB" sz="900" dirty="0"/>
                    </a:p>
                  </a:txBody>
                  <a:tcPr/>
                </a:tc>
                <a:tc>
                  <a:txBody>
                    <a:bodyPr/>
                    <a:lstStyle/>
                    <a:p>
                      <a:r>
                        <a:rPr lang="en-US" sz="900" dirty="0"/>
                        <a:t>From Day T (End of Trading Venue Day for T) – Day T+1, 22:00 CET</a:t>
                      </a:r>
                      <a:endParaRPr lang="en-GB" sz="900" dirty="0"/>
                    </a:p>
                  </a:txBody>
                  <a:tcPr/>
                </a:tc>
                <a:tc>
                  <a:txBody>
                    <a:bodyPr/>
                    <a:lstStyle/>
                    <a:p>
                      <a:r>
                        <a:rPr lang="en-US" sz="900" dirty="0"/>
                        <a:t>Position reports will not be validated until reference data is available at T+1 08:00 CET. IFs and TVs can resubmit reports during this window if their original reports are rejected, or to correct an error.</a:t>
                      </a:r>
                      <a:endParaRPr lang="en-GB" sz="900" dirty="0"/>
                    </a:p>
                  </a:txBody>
                  <a:tcPr/>
                </a:tc>
                <a:extLst>
                  <a:ext uri="{0D108BD9-81ED-4DB2-BD59-A6C34878D82A}">
                    <a16:rowId xmlns:a16="http://schemas.microsoft.com/office/drawing/2014/main" val="2363516312"/>
                  </a:ext>
                </a:extLst>
              </a:tr>
              <a:tr h="508810">
                <a:tc>
                  <a:txBody>
                    <a:bodyPr/>
                    <a:lstStyle/>
                    <a:p>
                      <a:r>
                        <a:rPr lang="en-GB" sz="900" dirty="0"/>
                        <a:t>4</a:t>
                      </a:r>
                    </a:p>
                  </a:txBody>
                  <a:tcPr/>
                </a:tc>
                <a:tc>
                  <a:txBody>
                    <a:bodyPr/>
                    <a:lstStyle/>
                    <a:p>
                      <a:r>
                        <a:rPr lang="en-US" sz="900" dirty="0"/>
                        <a:t>Deadline for submitting position reports</a:t>
                      </a:r>
                      <a:endParaRPr lang="en-GB" sz="900" dirty="0"/>
                    </a:p>
                  </a:txBody>
                  <a:tcPr/>
                </a:tc>
                <a:tc>
                  <a:txBody>
                    <a:bodyPr/>
                    <a:lstStyle/>
                    <a:p>
                      <a:r>
                        <a:rPr lang="fr-FR" sz="900" dirty="0"/>
                        <a:t>Day T+1, 22:00 CET</a:t>
                      </a:r>
                      <a:endParaRPr lang="en-GB" sz="900" dirty="0"/>
                    </a:p>
                  </a:txBody>
                  <a:tcPr/>
                </a:tc>
                <a:tc>
                  <a:txBody>
                    <a:bodyPr/>
                    <a:lstStyle/>
                    <a:p>
                      <a:r>
                        <a:rPr lang="en-US" sz="900" dirty="0"/>
                        <a:t>Deadline for TVs/IFs submitting position reports. </a:t>
                      </a:r>
                      <a:endParaRPr lang="en-GB" sz="900" dirty="0"/>
                    </a:p>
                  </a:txBody>
                  <a:tcPr/>
                </a:tc>
                <a:extLst>
                  <a:ext uri="{0D108BD9-81ED-4DB2-BD59-A6C34878D82A}">
                    <a16:rowId xmlns:a16="http://schemas.microsoft.com/office/drawing/2014/main" val="1118435304"/>
                  </a:ext>
                </a:extLst>
              </a:tr>
              <a:tr h="499302">
                <a:tc>
                  <a:txBody>
                    <a:bodyPr/>
                    <a:lstStyle/>
                    <a:p>
                      <a:r>
                        <a:rPr lang="en-GB" sz="900" dirty="0"/>
                        <a:t>5</a:t>
                      </a:r>
                    </a:p>
                  </a:txBody>
                  <a:tcPr/>
                </a:tc>
                <a:tc>
                  <a:txBody>
                    <a:bodyPr/>
                    <a:lstStyle/>
                    <a:p>
                      <a:r>
                        <a:rPr lang="en-US" sz="900" dirty="0"/>
                        <a:t>Position limit breaches identified and notification sent to position holders</a:t>
                      </a:r>
                      <a:endParaRPr lang="en-GB" sz="900" dirty="0"/>
                    </a:p>
                  </a:txBody>
                  <a:tcPr/>
                </a:tc>
                <a:tc>
                  <a:txBody>
                    <a:bodyPr/>
                    <a:lstStyle/>
                    <a:p>
                      <a:r>
                        <a:rPr lang="fr-FR" sz="900" dirty="0"/>
                        <a:t>Day T+2, 08:00 CET</a:t>
                      </a:r>
                      <a:endParaRPr lang="en-GB" sz="900" dirty="0"/>
                    </a:p>
                  </a:txBody>
                  <a:tcPr/>
                </a:tc>
                <a:tc>
                  <a:txBody>
                    <a:bodyPr/>
                    <a:lstStyle/>
                    <a:p>
                      <a:r>
                        <a:rPr lang="en-US" sz="900" dirty="0"/>
                        <a:t>NFSA applies position limits to persons’ positions and sends breach notification to position holder.</a:t>
                      </a:r>
                      <a:endParaRPr lang="en-GB" sz="900" dirty="0"/>
                    </a:p>
                  </a:txBody>
                  <a:tcPr/>
                </a:tc>
                <a:extLst>
                  <a:ext uri="{0D108BD9-81ED-4DB2-BD59-A6C34878D82A}">
                    <a16:rowId xmlns:a16="http://schemas.microsoft.com/office/drawing/2014/main" val="3575804420"/>
                  </a:ext>
                </a:extLst>
              </a:tr>
              <a:tr h="718320">
                <a:tc>
                  <a:txBody>
                    <a:bodyPr/>
                    <a:lstStyle/>
                    <a:p>
                      <a:r>
                        <a:rPr lang="en-GB" sz="900" dirty="0"/>
                        <a:t>6</a:t>
                      </a:r>
                    </a:p>
                  </a:txBody>
                  <a:tcPr/>
                </a:tc>
                <a:tc>
                  <a:txBody>
                    <a:bodyPr/>
                    <a:lstStyle/>
                    <a:p>
                      <a:r>
                        <a:rPr lang="en-US" sz="900" dirty="0"/>
                        <a:t>NO FSA takes action against position limit breaches</a:t>
                      </a:r>
                      <a:endParaRPr lang="en-GB" sz="900" dirty="0"/>
                    </a:p>
                  </a:txBody>
                  <a:tcPr/>
                </a:tc>
                <a:tc>
                  <a:txBody>
                    <a:bodyPr/>
                    <a:lstStyle/>
                    <a:p>
                      <a:r>
                        <a:rPr lang="nb-NO" sz="900" dirty="0"/>
                        <a:t>Day T+2 </a:t>
                      </a:r>
                      <a:r>
                        <a:rPr lang="nb-NO" sz="900" dirty="0" err="1"/>
                        <a:t>onwards</a:t>
                      </a:r>
                      <a:endParaRPr lang="en-GB" sz="900" dirty="0"/>
                    </a:p>
                  </a:txBody>
                  <a:tcPr/>
                </a:tc>
                <a:tc>
                  <a:txBody>
                    <a:bodyPr/>
                    <a:lstStyle/>
                    <a:p>
                      <a:r>
                        <a:rPr lang="en-US" sz="900" dirty="0"/>
                        <a:t>NFSA will consider further action where position holders do not reduce their position below position limits.</a:t>
                      </a:r>
                      <a:endParaRPr lang="en-GB" sz="900" dirty="0"/>
                    </a:p>
                  </a:txBody>
                  <a:tcPr/>
                </a:tc>
                <a:extLst>
                  <a:ext uri="{0D108BD9-81ED-4DB2-BD59-A6C34878D82A}">
                    <a16:rowId xmlns:a16="http://schemas.microsoft.com/office/drawing/2014/main" val="36259692"/>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5</a:t>
            </a:fld>
            <a:endParaRPr lang="nb-NO"/>
          </a:p>
        </p:txBody>
      </p:sp>
    </p:spTree>
    <p:extLst>
      <p:ext uri="{BB962C8B-B14F-4D97-AF65-F5344CB8AC3E}">
        <p14:creationId xmlns:p14="http://schemas.microsoft.com/office/powerpoint/2010/main" val="193658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091083301"/>
              </p:ext>
            </p:extLst>
          </p:nvPr>
        </p:nvGraphicFramePr>
        <p:xfrm>
          <a:off x="344488" y="1268760"/>
          <a:ext cx="9035124" cy="252919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nb-NO" sz="900" dirty="0"/>
                        <a:t>8</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PrnEnt</a:t>
                      </a:r>
                      <a:r>
                        <a:rPr lang="en-GB" sz="900" dirty="0"/>
                        <a:t>/LEI (value per the definition of an LEI)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In case the CONCAT code is used, only the following characters are allowed: capital Latin letters, numbers, #. It should be a string of exactly 20 characters where first two characters are letters, the next 8 characters are numbers and the remaining characters are letters or #, where 11th and 16th characters are letters.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In case national identification number or passport number is used, only the following characters are allowed: capital Latin letters, numbers (0-9), as well as “+”, and “-” in case the identifier starts with “FI”, and “-” when the identifier starts with “LV”. It can be a string of 3 to 35 characters, where first two characters are letters.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CPR-917</a:t>
                      </a:r>
                    </a:p>
                  </a:txBody>
                  <a:tcPr/>
                </a:tc>
                <a:extLst>
                  <a:ext uri="{0D108BD9-81ED-4DB2-BD59-A6C34878D82A}">
                    <a16:rowId xmlns:a16="http://schemas.microsoft.com/office/drawing/2014/main" val="10004"/>
                  </a:ext>
                </a:extLst>
              </a:tr>
              <a:tr h="262650">
                <a:tc>
                  <a:txBody>
                    <a:bodyPr/>
                    <a:lstStyle/>
                    <a:p>
                      <a:r>
                        <a:rPr lang="da-DK" sz="900"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/ISIN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reported identifying code of the contract must be valid for the reported trading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CPR-918</a:t>
                      </a:r>
                    </a:p>
                  </a:txBody>
                  <a:tcPr/>
                </a:tc>
                <a:extLst>
                  <a:ext uri="{0D108BD9-81ED-4DB2-BD59-A6C34878D82A}">
                    <a16:rowId xmlns:a16="http://schemas.microsoft.com/office/drawing/2014/main" val="1119083771"/>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50</a:t>
            </a:fld>
            <a:endParaRPr lang="nb-NO"/>
          </a:p>
        </p:txBody>
      </p:sp>
    </p:spTree>
    <p:extLst>
      <p:ext uri="{BB962C8B-B14F-4D97-AF65-F5344CB8AC3E}">
        <p14:creationId xmlns:p14="http://schemas.microsoft.com/office/powerpoint/2010/main" val="718062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783923384"/>
              </p:ext>
            </p:extLst>
          </p:nvPr>
        </p:nvGraphicFramePr>
        <p:xfrm>
          <a:off x="344488" y="1268760"/>
          <a:ext cx="9035124" cy="262063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nb-NO" sz="900" dirty="0"/>
                        <a:t>12</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VenProdCde</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When the Trading Venue Identifier is populated with a MIC (not XXXX or XOFF) the Venue Product Code, Trading Venue Identifier, and Notation of the Position quantity combination must be valid for the reported trading day. These fields will be validated using reference data held by the NFSA.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CPR-919</a:t>
                      </a:r>
                    </a:p>
                  </a:txBody>
                  <a:tcPr/>
                </a:tc>
                <a:extLst>
                  <a:ext uri="{0D108BD9-81ED-4DB2-BD59-A6C34878D82A}">
                    <a16:rowId xmlns:a16="http://schemas.microsoft.com/office/drawing/2014/main" val="10004"/>
                  </a:ext>
                </a:extLst>
              </a:tr>
              <a:tr h="262650">
                <a:tc>
                  <a:txBody>
                    <a:bodyPr/>
                    <a:lstStyle/>
                    <a:p>
                      <a:r>
                        <a:rPr lang="da-DK" sz="900"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VenProdCde</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Where Trading Venue Identifier is XXXX or XOFF, the Venue Product Code and Notation of the Position Quantity combination must be valid for the reported trading day. This field will be validated using reference data held by the NFSA.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CPR-920</a:t>
                      </a:r>
                    </a:p>
                  </a:txBody>
                  <a:tcPr/>
                </a:tc>
                <a:extLst>
                  <a:ext uri="{0D108BD9-81ED-4DB2-BD59-A6C34878D82A}">
                    <a16:rowId xmlns:a16="http://schemas.microsoft.com/office/drawing/2014/main" val="1119083771"/>
                  </a:ext>
                </a:extLst>
              </a:tr>
              <a:tr h="262650">
                <a:tc>
                  <a:txBody>
                    <a:bodyPr/>
                    <a:lstStyle/>
                    <a:p>
                      <a:r>
                        <a:rPr lang="da-DK" sz="900"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TrdngVenID</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MIC code should be a valid ISO 10383 MIC code indicating a trading venue that was active at the trading date. This rule does not apply to special MIC codes 'XXXX' and 'XOFF.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CPR-921</a:t>
                      </a:r>
                    </a:p>
                  </a:txBody>
                  <a:tcPr/>
                </a:tc>
                <a:extLst>
                  <a:ext uri="{0D108BD9-81ED-4DB2-BD59-A6C34878D82A}">
                    <a16:rowId xmlns:a16="http://schemas.microsoft.com/office/drawing/2014/main" val="3367078858"/>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51</a:t>
            </a:fld>
            <a:endParaRPr lang="nb-NO"/>
          </a:p>
        </p:txBody>
      </p:sp>
    </p:spTree>
    <p:extLst>
      <p:ext uri="{BB962C8B-B14F-4D97-AF65-F5344CB8AC3E}">
        <p14:creationId xmlns:p14="http://schemas.microsoft.com/office/powerpoint/2010/main" val="1909660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fontScale="90000"/>
          </a:bodyPr>
          <a:lstStyle/>
          <a:p>
            <a:r>
              <a:rPr lang="da-DK" sz="2700" dirty="0"/>
              <a:t>CPR Content Validation (continued)</a:t>
            </a:r>
            <a:br>
              <a:rPr lang="da-DK" sz="2000" dirty="0"/>
            </a:br>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1624024161"/>
              </p:ext>
            </p:extLst>
          </p:nvPr>
        </p:nvGraphicFramePr>
        <p:xfrm>
          <a:off x="344488" y="1268760"/>
          <a:ext cx="9035124" cy="3397875"/>
        </p:xfrm>
        <a:graphic>
          <a:graphicData uri="http://schemas.openxmlformats.org/drawingml/2006/table">
            <a:tbl>
              <a:tblPr firstRow="1" bandRow="1">
                <a:tableStyleId>{5C22544A-7EE6-4342-B048-85BDC9FD1C3A}</a:tableStyleId>
              </a:tblPr>
              <a:tblGrid>
                <a:gridCol w="682196">
                  <a:extLst>
                    <a:ext uri="{9D8B030D-6E8A-4147-A177-3AD203B41FA5}">
                      <a16:colId xmlns:a16="http://schemas.microsoft.com/office/drawing/2014/main" val="20000"/>
                    </a:ext>
                  </a:extLst>
                </a:gridCol>
                <a:gridCol w="3596678">
                  <a:extLst>
                    <a:ext uri="{9D8B030D-6E8A-4147-A177-3AD203B41FA5}">
                      <a16:colId xmlns:a16="http://schemas.microsoft.com/office/drawing/2014/main" val="20001"/>
                    </a:ext>
                  </a:extLst>
                </a:gridCol>
                <a:gridCol w="3153408">
                  <a:extLst>
                    <a:ext uri="{9D8B030D-6E8A-4147-A177-3AD203B41FA5}">
                      <a16:colId xmlns:a16="http://schemas.microsoft.com/office/drawing/2014/main" val="1005098620"/>
                    </a:ext>
                  </a:extLst>
                </a:gridCol>
                <a:gridCol w="1602842">
                  <a:extLst>
                    <a:ext uri="{9D8B030D-6E8A-4147-A177-3AD203B41FA5}">
                      <a16:colId xmlns:a16="http://schemas.microsoft.com/office/drawing/2014/main" val="1863299091"/>
                    </a:ext>
                  </a:extLst>
                </a:gridCol>
              </a:tblGrid>
              <a:tr h="288915">
                <a:tc>
                  <a:txBody>
                    <a:bodyPr/>
                    <a:lstStyle/>
                    <a:p>
                      <a:r>
                        <a:rPr lang="en-GB" sz="1100" dirty="0"/>
                        <a:t>Field</a:t>
                      </a:r>
                      <a:endParaRPr lang="da-DK" sz="1100" dirty="0"/>
                    </a:p>
                  </a:txBody>
                  <a:tcPr/>
                </a:tc>
                <a:tc>
                  <a:txBody>
                    <a:bodyPr/>
                    <a:lstStyle/>
                    <a:p>
                      <a:r>
                        <a:rPr lang="da-DK" sz="1100" dirty="0"/>
                        <a:t>XPath</a:t>
                      </a:r>
                    </a:p>
                  </a:txBody>
                  <a:tcPr/>
                </a:tc>
                <a:tc>
                  <a:txBody>
                    <a:bodyPr/>
                    <a:lstStyle/>
                    <a:p>
                      <a:r>
                        <a:rPr lang="en-GB" sz="1100" dirty="0"/>
                        <a:t>Validation rule</a:t>
                      </a:r>
                      <a:endParaRPr lang="da-DK" sz="1100" dirty="0"/>
                    </a:p>
                  </a:txBody>
                  <a:tcPr/>
                </a:tc>
                <a:tc>
                  <a:txBody>
                    <a:bodyPr/>
                    <a:lstStyle/>
                    <a:p>
                      <a:r>
                        <a:rPr lang="en-GB" sz="1100" dirty="0"/>
                        <a:t>Error code</a:t>
                      </a:r>
                      <a:endParaRPr lang="da-DK" sz="1100" dirty="0"/>
                    </a:p>
                  </a:txBody>
                  <a:tcPr/>
                </a:tc>
                <a:extLst>
                  <a:ext uri="{0D108BD9-81ED-4DB2-BD59-A6C34878D82A}">
                    <a16:rowId xmlns:a16="http://schemas.microsoft.com/office/drawing/2014/main" val="10000"/>
                  </a:ext>
                </a:extLst>
              </a:tr>
              <a:tr h="262650">
                <a:tc>
                  <a:txBody>
                    <a:bodyPr/>
                    <a:lstStyle/>
                    <a:p>
                      <a:r>
                        <a:rPr lang="nb-NO" sz="900" dirty="0"/>
                        <a:t>15</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900" dirty="0" err="1"/>
                        <a:t>CPRBody</a:t>
                      </a:r>
                      <a:r>
                        <a:rPr lang="en-GB" sz="900" dirty="0"/>
                        <a:t>/</a:t>
                      </a:r>
                      <a:r>
                        <a:rPr lang="en-GB" sz="900" dirty="0" err="1"/>
                        <a:t>PstnMtrty</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Position Maturity must be equal to SPOT if Position Type is one of the following values: "EMIS" or "SDRV“.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CPR-922</a:t>
                      </a:r>
                    </a:p>
                  </a:txBody>
                  <a:tcPr/>
                </a:tc>
                <a:extLst>
                  <a:ext uri="{0D108BD9-81ED-4DB2-BD59-A6C34878D82A}">
                    <a16:rowId xmlns:a16="http://schemas.microsoft.com/office/drawing/2014/main" val="10004"/>
                  </a:ext>
                </a:extLst>
              </a:tr>
              <a:tr h="262650">
                <a:tc>
                  <a:txBody>
                    <a:bodyPr/>
                    <a:lstStyle/>
                    <a:p>
                      <a:r>
                        <a:rPr lang="da-DK" sz="900"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PstnQtyUoM</a:t>
                      </a:r>
                      <a:r>
                        <a:rPr lang="en-GB" sz="900" dirty="0"/>
                        <a:t> /</a:t>
                      </a:r>
                      <a:r>
                        <a:rPr lang="en-GB" sz="900" dirty="0" err="1"/>
                        <a:t>CPRBody</a:t>
                      </a:r>
                      <a:r>
                        <a:rPr lang="en-GB" sz="900" dirty="0"/>
                        <a:t>/</a:t>
                      </a:r>
                      <a:r>
                        <a:rPr lang="en-GB" sz="900" dirty="0" err="1"/>
                        <a:t>PstnQtyUoMDesc</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If the notation of the position quantity is not UNIT or LOTS then an alternative value must be provided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CPR-923</a:t>
                      </a:r>
                    </a:p>
                  </a:txBody>
                  <a:tcPr/>
                </a:tc>
                <a:extLst>
                  <a:ext uri="{0D108BD9-81ED-4DB2-BD59-A6C34878D82A}">
                    <a16:rowId xmlns:a16="http://schemas.microsoft.com/office/drawing/2014/main" val="1119083771"/>
                  </a:ext>
                </a:extLst>
              </a:tr>
              <a:tr h="262650">
                <a:tc>
                  <a:txBody>
                    <a:bodyPr/>
                    <a:lstStyle/>
                    <a:p>
                      <a:r>
                        <a:rPr lang="da-DK" sz="900"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PstnQtyUoM</a:t>
                      </a:r>
                      <a:r>
                        <a:rPr lang="en-GB" sz="900" dirty="0"/>
                        <a:t> /</a:t>
                      </a:r>
                      <a:r>
                        <a:rPr lang="en-GB" sz="900" dirty="0" err="1"/>
                        <a:t>CPRBody</a:t>
                      </a:r>
                      <a:r>
                        <a:rPr lang="en-GB" sz="900" dirty="0"/>
                        <a:t>/</a:t>
                      </a:r>
                      <a:r>
                        <a:rPr lang="en-GB" sz="900" dirty="0" err="1"/>
                        <a:t>PstnQtyUoMDesc</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free text {ALPHANUM-25} option for notation must not equal "UNIT" or "LOTS"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CPR-924</a:t>
                      </a:r>
                    </a:p>
                  </a:txBody>
                  <a:tcPr/>
                </a:tc>
                <a:extLst>
                  <a:ext uri="{0D108BD9-81ED-4DB2-BD59-A6C34878D82A}">
                    <a16:rowId xmlns:a16="http://schemas.microsoft.com/office/drawing/2014/main" val="3367078858"/>
                  </a:ext>
                </a:extLst>
              </a:tr>
              <a:tr h="262650">
                <a:tc>
                  <a:txBody>
                    <a:bodyPr/>
                    <a:lstStyle/>
                    <a:p>
                      <a:r>
                        <a:rPr lang="da-DK" sz="900"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PstnQtyUoM</a:t>
                      </a:r>
                      <a:r>
                        <a:rPr lang="en-GB" sz="900" dirty="0"/>
                        <a:t> /</a:t>
                      </a:r>
                      <a:r>
                        <a:rPr lang="en-GB" sz="900" dirty="0" err="1"/>
                        <a:t>CPRBody</a:t>
                      </a:r>
                      <a:r>
                        <a:rPr lang="en-GB" sz="900" dirty="0"/>
                        <a:t>/</a:t>
                      </a:r>
                      <a:r>
                        <a:rPr lang="en-GB" sz="900" dirty="0" err="1"/>
                        <a:t>PstnQtyUoMDesc</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The free text {ALPHANUM-25} option for notation must be unpopulated if the notation is "LOTS" or "UNIT"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CPR-927 </a:t>
                      </a:r>
                    </a:p>
                  </a:txBody>
                  <a:tcPr/>
                </a:tc>
                <a:extLst>
                  <a:ext uri="{0D108BD9-81ED-4DB2-BD59-A6C34878D82A}">
                    <a16:rowId xmlns:a16="http://schemas.microsoft.com/office/drawing/2014/main" val="106974546"/>
                  </a:ext>
                </a:extLst>
              </a:tr>
              <a:tr h="262650">
                <a:tc>
                  <a:txBody>
                    <a:bodyPr/>
                    <a:lstStyle/>
                    <a:p>
                      <a:r>
                        <a:rPr lang="da-DK" sz="900" dirty="0"/>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t>
                      </a:r>
                      <a:r>
                        <a:rPr lang="en-GB" sz="900" dirty="0" err="1"/>
                        <a:t>CPRBody</a:t>
                      </a:r>
                      <a:r>
                        <a:rPr lang="en-GB" sz="900" dirty="0"/>
                        <a:t>/</a:t>
                      </a:r>
                      <a:r>
                        <a:rPr lang="en-GB" sz="900" dirty="0" err="1"/>
                        <a:t>DeltaPstnQty</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Delta equivalent position quantity must be populated if Position Type is “OPTN”. The field is optional where Position Type is EMIS and should be provided where the instrument is an option on an emission security.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CPR-925</a:t>
                      </a:r>
                    </a:p>
                  </a:txBody>
                  <a:tcPr/>
                </a:tc>
                <a:extLst>
                  <a:ext uri="{0D108BD9-81ED-4DB2-BD59-A6C34878D82A}">
                    <a16:rowId xmlns:a16="http://schemas.microsoft.com/office/drawing/2014/main" val="724950921"/>
                  </a:ext>
                </a:extLst>
              </a:tr>
              <a:tr h="262650">
                <a:tc>
                  <a:txBody>
                    <a:bodyPr/>
                    <a:lstStyle/>
                    <a:p>
                      <a:r>
                        <a:rPr lang="da-DK" sz="900" dirty="0"/>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t>CPRBody</a:t>
                      </a:r>
                      <a:r>
                        <a:rPr lang="en-GB" sz="900" dirty="0"/>
                        <a:t>/</a:t>
                      </a:r>
                      <a:r>
                        <a:rPr lang="en-GB" sz="900" dirty="0" err="1"/>
                        <a:t>DeltaPstnQty</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Delta equivalent position quantity must be blank if Position Type is any of the following values: “FUTR”,“SDRV” or “OTHR”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CPR-926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a:txBody>
                  <a:tcPr/>
                </a:tc>
                <a:extLst>
                  <a:ext uri="{0D108BD9-81ED-4DB2-BD59-A6C34878D82A}">
                    <a16:rowId xmlns:a16="http://schemas.microsoft.com/office/drawing/2014/main" val="1094864774"/>
                  </a:ext>
                </a:extLst>
              </a:tr>
              <a:tr h="262650">
                <a:tc>
                  <a:txBody>
                    <a:bodyPr/>
                    <a:lstStyle/>
                    <a:p>
                      <a:r>
                        <a:rPr lang="da-DK" sz="900" dirty="0">
                          <a:solidFill>
                            <a:srgbClr val="FF0000"/>
                          </a:solidFill>
                        </a:rPr>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solidFill>
                            <a:srgbClr val="FF0000"/>
                          </a:solidFill>
                        </a:rPr>
                        <a:t>CPRBody</a:t>
                      </a:r>
                      <a:r>
                        <a:rPr lang="en-GB" sz="900" dirty="0">
                          <a:solidFill>
                            <a:srgbClr val="FF0000"/>
                          </a:solidFill>
                        </a:rPr>
                        <a:t>/</a:t>
                      </a:r>
                      <a:r>
                        <a:rPr lang="en-GB" sz="900" dirty="0" err="1">
                          <a:solidFill>
                            <a:srgbClr val="FF0000"/>
                          </a:solidFill>
                        </a:rPr>
                        <a:t>ObligationToProvideLiquidity</a:t>
                      </a:r>
                      <a:endParaRPr lang="en-GB" sz="9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FF0000"/>
                          </a:solidFill>
                        </a:rPr>
                        <a:t>If Submitting Entity is required to report this field,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solidFill>
                            <a:srgbClr val="FF0000"/>
                          </a:solidFill>
                        </a:rPr>
                        <a:t>ObligationToProvideLiquidity</a:t>
                      </a:r>
                      <a:r>
                        <a:rPr lang="en-GB" sz="900" dirty="0">
                          <a:solidFill>
                            <a:srgbClr val="FF0000"/>
                          </a:solidFill>
                        </a:rPr>
                        <a:t> must be populated with ”TRUE” or “FALSE”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FF0000"/>
                          </a:solidFill>
                        </a:rPr>
                        <a:t>CPR-928</a:t>
                      </a:r>
                      <a:endParaRPr lang="en-GB" sz="9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FF0000"/>
                        </a:solidFill>
                      </a:endParaRPr>
                    </a:p>
                  </a:txBody>
                  <a:tcPr/>
                </a:tc>
                <a:extLst>
                  <a:ext uri="{0D108BD9-81ED-4DB2-BD59-A6C34878D82A}">
                    <a16:rowId xmlns:a16="http://schemas.microsoft.com/office/drawing/2014/main" val="511139483"/>
                  </a:ext>
                </a:extLst>
              </a:tr>
            </a:tbl>
          </a:graphicData>
        </a:graphic>
      </p:graphicFrame>
      <p:sp>
        <p:nvSpPr>
          <p:cNvPr id="3" name="Plassholder for lysbildenummer 2"/>
          <p:cNvSpPr>
            <a:spLocks noGrp="1"/>
          </p:cNvSpPr>
          <p:nvPr>
            <p:ph type="sldNum" sz="quarter" idx="11"/>
          </p:nvPr>
        </p:nvSpPr>
        <p:spPr/>
        <p:txBody>
          <a:bodyPr/>
          <a:lstStyle/>
          <a:p>
            <a:fld id="{3C11D439-B8EA-495A-9D11-975964FD98FB}" type="slidenum">
              <a:rPr lang="nb-NO" smtClean="0"/>
              <a:pPr/>
              <a:t>52</a:t>
            </a:fld>
            <a:endParaRPr lang="nb-NO"/>
          </a:p>
        </p:txBody>
      </p:sp>
    </p:spTree>
    <p:extLst>
      <p:ext uri="{BB962C8B-B14F-4D97-AF65-F5344CB8AC3E}">
        <p14:creationId xmlns:p14="http://schemas.microsoft.com/office/powerpoint/2010/main" val="1401504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8950" y="488950"/>
            <a:ext cx="7416800" cy="491778"/>
          </a:xfrm>
        </p:spPr>
        <p:txBody>
          <a:bodyPr/>
          <a:lstStyle/>
          <a:p>
            <a:r>
              <a:rPr lang="nb-NO" sz="2400" dirty="0"/>
              <a:t>Invalid files </a:t>
            </a:r>
            <a:r>
              <a:rPr lang="nb-NO" sz="2400" dirty="0" err="1"/>
              <a:t>examples</a:t>
            </a:r>
            <a:endParaRPr lang="nb-NO" sz="3200"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163672756"/>
              </p:ext>
            </p:extLst>
          </p:nvPr>
        </p:nvGraphicFramePr>
        <p:xfrm>
          <a:off x="488950" y="1123276"/>
          <a:ext cx="9177340" cy="4321948"/>
        </p:xfrm>
        <a:graphic>
          <a:graphicData uri="http://schemas.openxmlformats.org/drawingml/2006/table">
            <a:tbl>
              <a:tblPr firstRow="1" bandRow="1">
                <a:tableStyleId>{5C22544A-7EE6-4342-B048-85BDC9FD1C3A}</a:tableStyleId>
              </a:tblPr>
              <a:tblGrid>
                <a:gridCol w="287586">
                  <a:extLst>
                    <a:ext uri="{9D8B030D-6E8A-4147-A177-3AD203B41FA5}">
                      <a16:colId xmlns:a16="http://schemas.microsoft.com/office/drawing/2014/main" val="2627415310"/>
                    </a:ext>
                  </a:extLst>
                </a:gridCol>
                <a:gridCol w="1944216">
                  <a:extLst>
                    <a:ext uri="{9D8B030D-6E8A-4147-A177-3AD203B41FA5}">
                      <a16:colId xmlns:a16="http://schemas.microsoft.com/office/drawing/2014/main" val="2601742542"/>
                    </a:ext>
                  </a:extLst>
                </a:gridCol>
                <a:gridCol w="2232248">
                  <a:extLst>
                    <a:ext uri="{9D8B030D-6E8A-4147-A177-3AD203B41FA5}">
                      <a16:colId xmlns:a16="http://schemas.microsoft.com/office/drawing/2014/main" val="1718296106"/>
                    </a:ext>
                  </a:extLst>
                </a:gridCol>
                <a:gridCol w="2304256">
                  <a:extLst>
                    <a:ext uri="{9D8B030D-6E8A-4147-A177-3AD203B41FA5}">
                      <a16:colId xmlns:a16="http://schemas.microsoft.com/office/drawing/2014/main" val="534313508"/>
                    </a:ext>
                  </a:extLst>
                </a:gridCol>
                <a:gridCol w="2409034">
                  <a:extLst>
                    <a:ext uri="{9D8B030D-6E8A-4147-A177-3AD203B41FA5}">
                      <a16:colId xmlns:a16="http://schemas.microsoft.com/office/drawing/2014/main" val="1175584241"/>
                    </a:ext>
                  </a:extLst>
                </a:gridCol>
              </a:tblGrid>
              <a:tr h="360040">
                <a:tc>
                  <a:txBody>
                    <a:bodyPr/>
                    <a:lstStyle/>
                    <a:p>
                      <a:endParaRPr lang="en-GB" sz="1050" noProof="0" dirty="0"/>
                    </a:p>
                  </a:txBody>
                  <a:tcPr/>
                </a:tc>
                <a:tc>
                  <a:txBody>
                    <a:bodyPr/>
                    <a:lstStyle/>
                    <a:p>
                      <a:r>
                        <a:rPr lang="en-GB" sz="1050" noProof="0" dirty="0"/>
                        <a:t>Description</a:t>
                      </a:r>
                    </a:p>
                  </a:txBody>
                  <a:tcPr/>
                </a:tc>
                <a:tc>
                  <a:txBody>
                    <a:bodyPr/>
                    <a:lstStyle/>
                    <a:p>
                      <a:r>
                        <a:rPr lang="en-GB" sz="1050" noProof="0" dirty="0"/>
                        <a:t>File</a:t>
                      </a:r>
                      <a:r>
                        <a:rPr lang="en-GB" sz="1050" baseline="0" noProof="0" dirty="0"/>
                        <a:t> with position reports</a:t>
                      </a:r>
                      <a:endParaRPr lang="en-GB" sz="1050" noProof="0" dirty="0"/>
                    </a:p>
                  </a:txBody>
                  <a:tcPr/>
                </a:tc>
                <a:tc>
                  <a:txBody>
                    <a:bodyPr/>
                    <a:lstStyle/>
                    <a:p>
                      <a:r>
                        <a:rPr lang="en-GB" sz="1050" noProof="0" dirty="0" err="1"/>
                        <a:t>Filestatus</a:t>
                      </a:r>
                      <a:endParaRPr lang="en-GB" sz="1050" noProof="0" dirty="0"/>
                    </a:p>
                  </a:txBody>
                  <a:tcPr/>
                </a:tc>
                <a:tc>
                  <a:txBody>
                    <a:bodyPr/>
                    <a:lstStyle/>
                    <a:p>
                      <a:r>
                        <a:rPr lang="en-GB" sz="1050" noProof="0" dirty="0"/>
                        <a:t>Feedback file</a:t>
                      </a:r>
                    </a:p>
                  </a:txBody>
                  <a:tcPr/>
                </a:tc>
                <a:extLst>
                  <a:ext uri="{0D108BD9-81ED-4DB2-BD59-A6C34878D82A}">
                    <a16:rowId xmlns:a16="http://schemas.microsoft.com/office/drawing/2014/main" val="685706789"/>
                  </a:ext>
                </a:extLst>
              </a:tr>
              <a:tr h="1790208">
                <a:tc>
                  <a:txBody>
                    <a:bodyPr/>
                    <a:lstStyle/>
                    <a:p>
                      <a:r>
                        <a:rPr lang="en-GB" sz="1050" noProof="0" dirty="0"/>
                        <a:t>1</a:t>
                      </a:r>
                    </a:p>
                  </a:txBody>
                  <a:tcPr/>
                </a:tc>
                <a:tc>
                  <a:txBody>
                    <a:bodyPr/>
                    <a:lstStyle/>
                    <a:p>
                      <a:r>
                        <a:rPr lang="en-GB" sz="1050" noProof="0" dirty="0"/>
                        <a:t>Upload valid file</a:t>
                      </a:r>
                    </a:p>
                    <a:p>
                      <a:pPr marL="171450" indent="-171450">
                        <a:buFont typeface="Arial" panose="020B0604020202020204" pitchFamily="34" charset="0"/>
                        <a:buChar char="•"/>
                      </a:pPr>
                      <a:r>
                        <a:rPr lang="en-GB" sz="1050" noProof="0" dirty="0" err="1"/>
                        <a:t>BizMsgIdr</a:t>
                      </a:r>
                      <a:r>
                        <a:rPr lang="en-GB" sz="1050" noProof="0" dirty="0"/>
                        <a:t> = </a:t>
                      </a:r>
                      <a:r>
                        <a:rPr lang="en-GB" sz="1050" noProof="0" dirty="0">
                          <a:solidFill>
                            <a:srgbClr val="0000FF"/>
                          </a:solidFill>
                        </a:rPr>
                        <a:t>000002-0_18</a:t>
                      </a:r>
                    </a:p>
                    <a:p>
                      <a:pPr marL="171450" indent="-171450">
                        <a:buFont typeface="Arial" panose="020B0604020202020204" pitchFamily="34" charset="0"/>
                        <a:buChar char="•"/>
                      </a:pPr>
                      <a:r>
                        <a:rPr lang="en-GB" sz="1050" noProof="0" dirty="0"/>
                        <a:t>Contains</a:t>
                      </a:r>
                      <a:r>
                        <a:rPr lang="en-GB" sz="1050" baseline="0" noProof="0" dirty="0"/>
                        <a:t> </a:t>
                      </a:r>
                      <a:r>
                        <a:rPr lang="en-GB" sz="1050" noProof="0" dirty="0"/>
                        <a:t>5 records</a:t>
                      </a:r>
                    </a:p>
                    <a:p>
                      <a:endParaRPr lang="en-GB" sz="1050" noProof="0" dirty="0">
                        <a:solidFill>
                          <a:srgbClr val="008000"/>
                        </a:solidFill>
                      </a:endParaRPr>
                    </a:p>
                  </a:txBody>
                  <a:tcPr/>
                </a:tc>
                <a:tc>
                  <a:txBody>
                    <a:bodyPr/>
                    <a:lstStyle/>
                    <a:p>
                      <a:r>
                        <a:rPr lang="en-GB" sz="1050" noProof="0" dirty="0"/>
                        <a:t>ILEIABCDEFGHIJKLMNO12_DATCPR_NCANO_</a:t>
                      </a:r>
                      <a:r>
                        <a:rPr lang="en-GB" sz="1050" noProof="0" dirty="0">
                          <a:solidFill>
                            <a:srgbClr val="0000FF"/>
                          </a:solidFill>
                        </a:rPr>
                        <a:t>000002-0-000001</a:t>
                      </a:r>
                      <a:r>
                        <a:rPr lang="en-GB" sz="1050" noProof="0" dirty="0"/>
                        <a:t>_18.zip</a:t>
                      </a:r>
                    </a:p>
                    <a:p>
                      <a:endParaRPr lang="en-GB" sz="1050" noProof="0" dirty="0"/>
                    </a:p>
                    <a:p>
                      <a:endParaRPr lang="en-GB" sz="1050" noProof="0" dirty="0"/>
                    </a:p>
                  </a:txBody>
                  <a:tcPr/>
                </a:tc>
                <a:tc>
                  <a:txBody>
                    <a:bodyPr/>
                    <a:lstStyle/>
                    <a:p>
                      <a:r>
                        <a:rPr lang="en-GB" sz="1050" noProof="0" dirty="0"/>
                        <a:t>PART</a:t>
                      </a:r>
                    </a:p>
                    <a:p>
                      <a:pPr marL="171450" lvl="0" indent="-171450">
                        <a:buFont typeface="Arial" panose="020B0604020202020204" pitchFamily="34" charset="0"/>
                        <a:buChar char="•"/>
                      </a:pPr>
                      <a:r>
                        <a:rPr lang="en-GB" sz="1050" noProof="0" dirty="0"/>
                        <a:t>2 records with status ACPT</a:t>
                      </a:r>
                    </a:p>
                    <a:p>
                      <a:pPr marL="171450" lvl="0" indent="-171450">
                        <a:buFont typeface="Arial" panose="020B0604020202020204" pitchFamily="34" charset="0"/>
                        <a:buChar char="•"/>
                      </a:pPr>
                      <a:r>
                        <a:rPr lang="en-GB" sz="1050" noProof="0" dirty="0"/>
                        <a:t>1 record with status RJCT</a:t>
                      </a:r>
                    </a:p>
                    <a:p>
                      <a:pPr marL="171450" lvl="0" indent="-171450">
                        <a:buFont typeface="Arial" panose="020B0604020202020204" pitchFamily="34" charset="0"/>
                        <a:buChar char="•"/>
                      </a:pPr>
                      <a:r>
                        <a:rPr lang="en-GB" sz="1050" noProof="0" dirty="0"/>
                        <a:t>2 records with status RCVD, waiting for reference data for the business date in those two</a:t>
                      </a:r>
                      <a:r>
                        <a:rPr lang="en-GB" sz="1050" baseline="0" noProof="0" dirty="0"/>
                        <a:t> records</a:t>
                      </a:r>
                      <a:r>
                        <a:rPr lang="en-GB" sz="1050" noProof="0" dirty="0"/>
                        <a:t>.</a:t>
                      </a:r>
                    </a:p>
                    <a:p>
                      <a:endParaRPr lang="en-GB" sz="1050" noProof="0" dirty="0"/>
                    </a:p>
                  </a:txBody>
                  <a:tcPr/>
                </a:tc>
                <a:tc>
                  <a:txBody>
                    <a:bodyPr/>
                    <a:lstStyle/>
                    <a:p>
                      <a:r>
                        <a:rPr lang="en-GB" sz="1050" noProof="0" dirty="0"/>
                        <a:t>NCANO_FDBCPR_ILEIABCDEFGHIJKLMNO12_</a:t>
                      </a:r>
                      <a:r>
                        <a:rPr lang="en-GB" sz="1050" noProof="0" dirty="0">
                          <a:solidFill>
                            <a:srgbClr val="0000FF"/>
                          </a:solidFill>
                        </a:rPr>
                        <a:t>000004</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MsgRptIdr</a:t>
                      </a:r>
                      <a:r>
                        <a:rPr lang="en-GB" sz="1050" noProof="0" dirty="0"/>
                        <a:t> = </a:t>
                      </a:r>
                      <a:r>
                        <a:rPr lang="en-GB" sz="1050" noProof="0" dirty="0">
                          <a:solidFill>
                            <a:srgbClr val="0000FF"/>
                          </a:solidFill>
                        </a:rPr>
                        <a:t>000002-0_18</a:t>
                      </a:r>
                    </a:p>
                    <a:p>
                      <a:endParaRPr lang="en-GB" sz="1050" noProof="0" dirty="0"/>
                    </a:p>
                    <a:p>
                      <a:endParaRPr lang="en-GB" sz="1050" noProof="0" dirty="0"/>
                    </a:p>
                  </a:txBody>
                  <a:tcPr/>
                </a:tc>
                <a:extLst>
                  <a:ext uri="{0D108BD9-81ED-4DB2-BD59-A6C34878D82A}">
                    <a16:rowId xmlns:a16="http://schemas.microsoft.com/office/drawing/2014/main" val="3897070813"/>
                  </a:ext>
                </a:extLst>
              </a:tr>
              <a:tr h="476085">
                <a:tc>
                  <a:txBody>
                    <a:bodyPr/>
                    <a:lstStyle/>
                    <a:p>
                      <a:r>
                        <a:rPr lang="en-GB" sz="1050" noProof="0" dirty="0"/>
                        <a:t>2</a:t>
                      </a:r>
                    </a:p>
                  </a:txBody>
                  <a:tcPr/>
                </a:tc>
                <a:tc>
                  <a:txBody>
                    <a:bodyPr/>
                    <a:lstStyle/>
                    <a:p>
                      <a:r>
                        <a:rPr lang="en-GB" sz="1050" noProof="0" dirty="0"/>
                        <a:t>Upload file</a:t>
                      </a:r>
                      <a:r>
                        <a:rPr lang="en-GB" sz="1050" baseline="0" noProof="0" dirty="0"/>
                        <a:t> with invalid XML</a:t>
                      </a:r>
                    </a:p>
                    <a:p>
                      <a:endParaRPr lang="en-GB" sz="1050" noProof="0" dirty="0"/>
                    </a:p>
                    <a:p>
                      <a:pPr marL="171450" indent="-171450">
                        <a:buFont typeface="Arial" panose="020B0604020202020204" pitchFamily="34" charset="0"/>
                        <a:buChar char="•"/>
                      </a:pPr>
                      <a:r>
                        <a:rPr lang="en-GB" sz="1050" noProof="0" dirty="0" err="1"/>
                        <a:t>BizMsgIdr</a:t>
                      </a:r>
                      <a:r>
                        <a:rPr lang="en-GB" sz="1050" noProof="0" dirty="0"/>
                        <a:t> = </a:t>
                      </a:r>
                      <a:r>
                        <a:rPr lang="en-GB" sz="1050" noProof="0" dirty="0">
                          <a:solidFill>
                            <a:srgbClr val="0000FF"/>
                          </a:solidFill>
                        </a:rPr>
                        <a:t>000003-0_18</a:t>
                      </a:r>
                    </a:p>
                  </a:txBody>
                  <a:tcPr/>
                </a:tc>
                <a:tc>
                  <a:txBody>
                    <a:bodyPr/>
                    <a:lstStyle/>
                    <a:p>
                      <a:r>
                        <a:rPr lang="en-GB" sz="1050" noProof="0" dirty="0"/>
                        <a:t>ILEIABCDEFGHIJKLMNO12_DATCPR_NCANO_</a:t>
                      </a:r>
                      <a:r>
                        <a:rPr lang="en-GB" sz="1050" noProof="0" dirty="0">
                          <a:solidFill>
                            <a:srgbClr val="0000FF"/>
                          </a:solidFill>
                        </a:rPr>
                        <a:t>000003-0-000002</a:t>
                      </a:r>
                      <a:r>
                        <a:rPr lang="en-GB" sz="1050" noProof="0" dirty="0"/>
                        <a:t>_18.zip</a:t>
                      </a:r>
                    </a:p>
                    <a:p>
                      <a:endParaRPr lang="en-GB" sz="1050" noProof="0" dirty="0"/>
                    </a:p>
                  </a:txBody>
                  <a:tcPr/>
                </a:tc>
                <a:tc>
                  <a:txBody>
                    <a:bodyPr/>
                    <a:lstStyle/>
                    <a:p>
                      <a:r>
                        <a:rPr lang="en-GB" sz="1050" noProof="0" dirty="0"/>
                        <a:t>RJCT</a:t>
                      </a:r>
                    </a:p>
                    <a:p>
                      <a:pPr marL="171450" indent="-171450">
                        <a:buFont typeface="Arial" panose="020B0604020202020204" pitchFamily="34" charset="0"/>
                        <a:buChar char="•"/>
                      </a:pPr>
                      <a:r>
                        <a:rPr lang="en-GB" sz="1050" noProof="0" dirty="0"/>
                        <a:t>FIL-105: The file structure does not correspond to the XML schema : Error at Line 48, Position 27. The 'urn:fca:org:uk:xsd:composrpt.001.10:LEI' element is invalid - The value 'LEI' is invalid according to its datatype 'urn:fca:org:uk:xsd:composrpt.001.10:LEIIdentifier' - The Pattern constraint failed.</a:t>
                      </a:r>
                    </a:p>
                    <a:p>
                      <a:endParaRPr lang="en-GB" sz="1050" noProof="0" dirty="0"/>
                    </a:p>
                  </a:txBody>
                  <a:tcPr/>
                </a:tc>
                <a:tc>
                  <a:txBody>
                    <a:bodyPr/>
                    <a:lstStyle/>
                    <a:p>
                      <a:r>
                        <a:rPr lang="en-GB" sz="1050" noProof="0" dirty="0"/>
                        <a:t>NCANO_FDBCPR_ILEIABCDEFGHIJKLMNO12_</a:t>
                      </a:r>
                      <a:r>
                        <a:rPr lang="en-GB" sz="1050" noProof="0" dirty="0">
                          <a:solidFill>
                            <a:srgbClr val="0000FF"/>
                          </a:solidFill>
                        </a:rPr>
                        <a:t>000005_18</a:t>
                      </a:r>
                      <a:r>
                        <a:rPr lang="en-GB" sz="1050" noProof="0" dirty="0"/>
                        <a:t>.zip</a:t>
                      </a:r>
                    </a:p>
                    <a:p>
                      <a:pPr marL="285750" indent="-285750">
                        <a:buFont typeface="Arial" panose="020B0604020202020204" pitchFamily="34" charset="0"/>
                        <a:buChar char="•"/>
                      </a:pPr>
                      <a:r>
                        <a:rPr lang="en-GB" sz="1050" noProof="0" dirty="0" err="1"/>
                        <a:t>MsgRptIdr</a:t>
                      </a:r>
                      <a:r>
                        <a:rPr lang="en-GB" sz="1050" noProof="0" dirty="0"/>
                        <a:t> = </a:t>
                      </a:r>
                      <a:r>
                        <a:rPr lang="en-GB" sz="1050" noProof="0" dirty="0">
                          <a:solidFill>
                            <a:srgbClr val="0000FF"/>
                          </a:solidFill>
                        </a:rPr>
                        <a:t>000003-0_18</a:t>
                      </a:r>
                    </a:p>
                    <a:p>
                      <a:endParaRPr lang="en-GB" sz="1050" noProof="0" dirty="0"/>
                    </a:p>
                  </a:txBody>
                  <a:tcPr/>
                </a:tc>
                <a:extLst>
                  <a:ext uri="{0D108BD9-81ED-4DB2-BD59-A6C34878D82A}">
                    <a16:rowId xmlns:a16="http://schemas.microsoft.com/office/drawing/2014/main" val="654734327"/>
                  </a:ext>
                </a:extLst>
              </a:tr>
            </a:tbl>
          </a:graphicData>
        </a:graphic>
      </p:graphicFrame>
    </p:spTree>
    <p:extLst>
      <p:ext uri="{BB962C8B-B14F-4D97-AF65-F5344CB8AC3E}">
        <p14:creationId xmlns:p14="http://schemas.microsoft.com/office/powerpoint/2010/main" val="2179134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8950" y="488950"/>
            <a:ext cx="7416800" cy="491778"/>
          </a:xfrm>
        </p:spPr>
        <p:txBody>
          <a:bodyPr/>
          <a:lstStyle/>
          <a:p>
            <a:r>
              <a:rPr lang="nb-NO" sz="2400" dirty="0"/>
              <a:t>Invalid files </a:t>
            </a:r>
            <a:r>
              <a:rPr lang="nb-NO" sz="2400" dirty="0" err="1"/>
              <a:t>examples</a:t>
            </a:r>
            <a:r>
              <a:rPr lang="nb-NO" sz="2400" dirty="0"/>
              <a:t> (</a:t>
            </a:r>
            <a:r>
              <a:rPr lang="nb-NO" sz="2400" dirty="0" err="1"/>
              <a:t>Continued</a:t>
            </a:r>
            <a:r>
              <a:rPr lang="nb-NO" sz="2400" dirty="0"/>
              <a:t>)</a:t>
            </a:r>
            <a:endParaRPr lang="nb-NO" sz="3200"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845322398"/>
              </p:ext>
            </p:extLst>
          </p:nvPr>
        </p:nvGraphicFramePr>
        <p:xfrm>
          <a:off x="488950" y="1118987"/>
          <a:ext cx="9177340" cy="4470254"/>
        </p:xfrm>
        <a:graphic>
          <a:graphicData uri="http://schemas.openxmlformats.org/drawingml/2006/table">
            <a:tbl>
              <a:tblPr firstRow="1" bandRow="1">
                <a:tableStyleId>{5C22544A-7EE6-4342-B048-85BDC9FD1C3A}</a:tableStyleId>
              </a:tblPr>
              <a:tblGrid>
                <a:gridCol w="287586">
                  <a:extLst>
                    <a:ext uri="{9D8B030D-6E8A-4147-A177-3AD203B41FA5}">
                      <a16:colId xmlns:a16="http://schemas.microsoft.com/office/drawing/2014/main" val="2627415310"/>
                    </a:ext>
                  </a:extLst>
                </a:gridCol>
                <a:gridCol w="1944216">
                  <a:extLst>
                    <a:ext uri="{9D8B030D-6E8A-4147-A177-3AD203B41FA5}">
                      <a16:colId xmlns:a16="http://schemas.microsoft.com/office/drawing/2014/main" val="2601742542"/>
                    </a:ext>
                  </a:extLst>
                </a:gridCol>
                <a:gridCol w="2232248">
                  <a:extLst>
                    <a:ext uri="{9D8B030D-6E8A-4147-A177-3AD203B41FA5}">
                      <a16:colId xmlns:a16="http://schemas.microsoft.com/office/drawing/2014/main" val="1718296106"/>
                    </a:ext>
                  </a:extLst>
                </a:gridCol>
                <a:gridCol w="2304256">
                  <a:extLst>
                    <a:ext uri="{9D8B030D-6E8A-4147-A177-3AD203B41FA5}">
                      <a16:colId xmlns:a16="http://schemas.microsoft.com/office/drawing/2014/main" val="534313508"/>
                    </a:ext>
                  </a:extLst>
                </a:gridCol>
                <a:gridCol w="2409034">
                  <a:extLst>
                    <a:ext uri="{9D8B030D-6E8A-4147-A177-3AD203B41FA5}">
                      <a16:colId xmlns:a16="http://schemas.microsoft.com/office/drawing/2014/main" val="1175584241"/>
                    </a:ext>
                  </a:extLst>
                </a:gridCol>
              </a:tblGrid>
              <a:tr h="360040">
                <a:tc>
                  <a:txBody>
                    <a:bodyPr/>
                    <a:lstStyle/>
                    <a:p>
                      <a:endParaRPr lang="en-GB" sz="1050" noProof="0" dirty="0"/>
                    </a:p>
                  </a:txBody>
                  <a:tcPr/>
                </a:tc>
                <a:tc>
                  <a:txBody>
                    <a:bodyPr/>
                    <a:lstStyle/>
                    <a:p>
                      <a:r>
                        <a:rPr lang="en-GB" sz="1050" noProof="0" dirty="0"/>
                        <a:t>Description</a:t>
                      </a:r>
                    </a:p>
                  </a:txBody>
                  <a:tcPr/>
                </a:tc>
                <a:tc>
                  <a:txBody>
                    <a:bodyPr/>
                    <a:lstStyle/>
                    <a:p>
                      <a:r>
                        <a:rPr lang="en-GB" sz="1050" noProof="0" dirty="0"/>
                        <a:t>File</a:t>
                      </a:r>
                      <a:r>
                        <a:rPr lang="en-GB" sz="1050" baseline="0" noProof="0" dirty="0"/>
                        <a:t> with position reports</a:t>
                      </a:r>
                      <a:endParaRPr lang="en-GB" sz="1050" noProof="0" dirty="0"/>
                    </a:p>
                  </a:txBody>
                  <a:tcPr/>
                </a:tc>
                <a:tc>
                  <a:txBody>
                    <a:bodyPr/>
                    <a:lstStyle/>
                    <a:p>
                      <a:r>
                        <a:rPr lang="en-GB" sz="1050" noProof="0" dirty="0" err="1"/>
                        <a:t>Filestatus</a:t>
                      </a:r>
                      <a:endParaRPr lang="en-GB" sz="1050" noProof="0" dirty="0"/>
                    </a:p>
                  </a:txBody>
                  <a:tcPr/>
                </a:tc>
                <a:tc>
                  <a:txBody>
                    <a:bodyPr/>
                    <a:lstStyle/>
                    <a:p>
                      <a:r>
                        <a:rPr lang="en-GB" sz="1050" noProof="0" dirty="0"/>
                        <a:t>Feedback file</a:t>
                      </a:r>
                    </a:p>
                  </a:txBody>
                  <a:tcPr/>
                </a:tc>
                <a:extLst>
                  <a:ext uri="{0D108BD9-81ED-4DB2-BD59-A6C34878D82A}">
                    <a16:rowId xmlns:a16="http://schemas.microsoft.com/office/drawing/2014/main" val="685706789"/>
                  </a:ext>
                </a:extLst>
              </a:tr>
              <a:tr h="1206994">
                <a:tc>
                  <a:txBody>
                    <a:bodyPr/>
                    <a:lstStyle/>
                    <a:p>
                      <a:r>
                        <a:rPr lang="en-GB" sz="1050" noProof="0" dirty="0"/>
                        <a:t>3</a:t>
                      </a:r>
                    </a:p>
                  </a:txBody>
                  <a:tcPr/>
                </a:tc>
                <a:tc>
                  <a:txBody>
                    <a:bodyPr/>
                    <a:lstStyle/>
                    <a:p>
                      <a:r>
                        <a:rPr lang="en-GB" sz="1050" noProof="0" dirty="0"/>
                        <a:t>Use</a:t>
                      </a:r>
                      <a:r>
                        <a:rPr lang="en-GB" sz="1050" baseline="0" noProof="0" dirty="0"/>
                        <a:t> incorrect previous sequence number in filename.</a:t>
                      </a:r>
                      <a:endParaRPr lang="en-GB" sz="1050" noProof="0" dirty="0"/>
                    </a:p>
                  </a:txBody>
                  <a:tcPr/>
                </a:tc>
                <a:tc>
                  <a:txBody>
                    <a:bodyPr/>
                    <a:lstStyle/>
                    <a:p>
                      <a:r>
                        <a:rPr lang="en-GB" sz="1050" noProof="0" dirty="0"/>
                        <a:t>ILEIABCDEFGHIJKLMNO12_DATCPR_NCANO_</a:t>
                      </a:r>
                      <a:r>
                        <a:rPr lang="en-GB" sz="1050" noProof="0" dirty="0">
                          <a:solidFill>
                            <a:srgbClr val="0000FF"/>
                          </a:solidFill>
                        </a:rPr>
                        <a:t>000004-0-000003</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BizMsgIdr</a:t>
                      </a:r>
                      <a:r>
                        <a:rPr lang="en-GB" sz="1050" noProof="0" dirty="0"/>
                        <a:t> = </a:t>
                      </a:r>
                      <a:r>
                        <a:rPr lang="en-GB" sz="1050" noProof="0" dirty="0">
                          <a:solidFill>
                            <a:srgbClr val="0000FF"/>
                          </a:solidFill>
                        </a:rPr>
                        <a:t>000004-0_18</a:t>
                      </a:r>
                    </a:p>
                  </a:txBody>
                  <a:tcPr/>
                </a:tc>
                <a:tc>
                  <a:txBody>
                    <a:bodyPr/>
                    <a:lstStyle/>
                    <a:p>
                      <a:pPr marL="0" indent="0">
                        <a:buFont typeface="Arial" panose="020B0604020202020204" pitchFamily="34" charset="0"/>
                        <a:buNone/>
                      </a:pPr>
                      <a:r>
                        <a:rPr lang="en-GB" sz="1050" noProof="0" dirty="0"/>
                        <a:t>RJCT</a:t>
                      </a:r>
                    </a:p>
                    <a:p>
                      <a:pPr marL="171450" indent="-171450">
                        <a:buFont typeface="Arial" panose="020B0604020202020204" pitchFamily="34" charset="0"/>
                        <a:buChar char="•"/>
                      </a:pPr>
                      <a:r>
                        <a:rPr lang="en-GB" sz="1050" noProof="0" dirty="0"/>
                        <a:t>NOX-020: Previous sequence number was not the last sequence number processed. </a:t>
                      </a:r>
                      <a:r>
                        <a:rPr lang="en-GB" sz="1050" noProof="0" dirty="0">
                          <a:solidFill>
                            <a:schemeClr val="tx1"/>
                          </a:solidFill>
                        </a:rPr>
                        <a:t>Next expected sequence number 000004-1-000002.</a:t>
                      </a:r>
                    </a:p>
                  </a:txBody>
                  <a:tcPr/>
                </a:tc>
                <a:tc>
                  <a:txBody>
                    <a:bodyPr/>
                    <a:lstStyle/>
                    <a:p>
                      <a:r>
                        <a:rPr lang="en-GB" sz="1050" noProof="0" dirty="0"/>
                        <a:t>NCANO_FDBCPR_ILEIABCDEFGHIJKLMNO12_</a:t>
                      </a:r>
                      <a:r>
                        <a:rPr lang="en-GB" sz="1050" noProof="0" dirty="0">
                          <a:solidFill>
                            <a:srgbClr val="0000FF"/>
                          </a:solidFill>
                        </a:rPr>
                        <a:t>000006</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MsgRptIdr</a:t>
                      </a:r>
                      <a:r>
                        <a:rPr lang="en-GB" sz="1050" noProof="0" dirty="0"/>
                        <a:t> = </a:t>
                      </a:r>
                      <a:r>
                        <a:rPr lang="en-GB" sz="1050" noProof="0" dirty="0">
                          <a:solidFill>
                            <a:srgbClr val="0000FF"/>
                          </a:solidFill>
                        </a:rPr>
                        <a:t>000004-0_18</a:t>
                      </a:r>
                    </a:p>
                  </a:txBody>
                  <a:tcPr/>
                </a:tc>
                <a:extLst>
                  <a:ext uri="{0D108BD9-81ED-4DB2-BD59-A6C34878D82A}">
                    <a16:rowId xmlns:a16="http://schemas.microsoft.com/office/drawing/2014/main" val="3897070813"/>
                  </a:ext>
                </a:extLst>
              </a:tr>
              <a:tr h="476085">
                <a:tc>
                  <a:txBody>
                    <a:bodyPr/>
                    <a:lstStyle/>
                    <a:p>
                      <a:r>
                        <a:rPr lang="en-GB" sz="1050" b="0" noProof="0" dirty="0"/>
                        <a:t>4</a:t>
                      </a:r>
                    </a:p>
                  </a:txBody>
                  <a:tcPr/>
                </a:tc>
                <a:tc>
                  <a:txBody>
                    <a:bodyPr/>
                    <a:lstStyle/>
                    <a:p>
                      <a:r>
                        <a:rPr lang="en-GB" sz="1050" noProof="0" dirty="0"/>
                        <a:t>File</a:t>
                      </a:r>
                      <a:r>
                        <a:rPr lang="en-GB" sz="1050" baseline="0" noProof="0" dirty="0"/>
                        <a:t> with one report where the Venue Product Code is incorrect.</a:t>
                      </a:r>
                      <a:endParaRPr lang="en-GB" sz="1050" noProof="0" dirty="0"/>
                    </a:p>
                  </a:txBody>
                  <a:tcPr/>
                </a:tc>
                <a:tc>
                  <a:txBody>
                    <a:bodyPr/>
                    <a:lstStyle/>
                    <a:p>
                      <a:r>
                        <a:rPr lang="en-GB" sz="1050" noProof="0" dirty="0"/>
                        <a:t>ILEIABCDEFGHIJKLMNO12_DATCPR_NCANO_</a:t>
                      </a:r>
                      <a:r>
                        <a:rPr lang="en-GB" sz="1050" noProof="0" dirty="0">
                          <a:solidFill>
                            <a:srgbClr val="0000FF"/>
                          </a:solidFill>
                        </a:rPr>
                        <a:t>000004-1-000002</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BizMsgIdr</a:t>
                      </a:r>
                      <a:r>
                        <a:rPr lang="en-GB" sz="1050" noProof="0" dirty="0"/>
                        <a:t> = </a:t>
                      </a:r>
                      <a:r>
                        <a:rPr lang="en-GB" sz="1050" noProof="0" dirty="0">
                          <a:solidFill>
                            <a:srgbClr val="0000FF"/>
                          </a:solidFill>
                        </a:rPr>
                        <a:t>000004-1_18</a:t>
                      </a:r>
                    </a:p>
                    <a:p>
                      <a:endParaRPr lang="en-GB" sz="1050" noProof="0" dirty="0"/>
                    </a:p>
                  </a:txBody>
                  <a:tcPr/>
                </a:tc>
                <a:tc>
                  <a:txBody>
                    <a:bodyPr/>
                    <a:lstStyle/>
                    <a:p>
                      <a:pPr marL="0" indent="0">
                        <a:buFont typeface="Arial" panose="020B0604020202020204" pitchFamily="34" charset="0"/>
                        <a:buNone/>
                      </a:pPr>
                      <a:r>
                        <a:rPr lang="en-GB" sz="1050" noProof="0" dirty="0"/>
                        <a:t>RJCT</a:t>
                      </a:r>
                    </a:p>
                    <a:p>
                      <a:pPr marL="171450" indent="-171450">
                        <a:buFont typeface="Arial" panose="020B0604020202020204" pitchFamily="34" charset="0"/>
                        <a:buChar char="•"/>
                      </a:pPr>
                      <a:r>
                        <a:rPr lang="en-GB" sz="1050" noProof="0" dirty="0"/>
                        <a:t>CPR-919 = The Venue Product Code and/or Trading Venue Identifier is not recognised, or the combination is not valid for the trade date, or the Notation of the Position Quantity is not associated with the Venue Product Code.</a:t>
                      </a:r>
                    </a:p>
                    <a:p>
                      <a:endParaRPr lang="en-GB" sz="1050" noProof="0" dirty="0"/>
                    </a:p>
                  </a:txBody>
                  <a:tcPr/>
                </a:tc>
                <a:tc>
                  <a:txBody>
                    <a:bodyPr/>
                    <a:lstStyle/>
                    <a:p>
                      <a:r>
                        <a:rPr lang="en-GB" sz="1050" noProof="0" dirty="0"/>
                        <a:t>NCANO_FDBCPR_ILEIABCDEFGHIJKLMNO12_</a:t>
                      </a:r>
                      <a:r>
                        <a:rPr lang="en-GB" sz="1050" noProof="0" dirty="0">
                          <a:solidFill>
                            <a:srgbClr val="0000FF"/>
                          </a:solidFill>
                        </a:rPr>
                        <a:t>000007</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MsgRptIdr</a:t>
                      </a:r>
                      <a:r>
                        <a:rPr lang="en-GB" sz="1050" noProof="0" dirty="0"/>
                        <a:t> = </a:t>
                      </a:r>
                      <a:r>
                        <a:rPr lang="en-GB" sz="1050" noProof="0" dirty="0">
                          <a:solidFill>
                            <a:srgbClr val="0000FF"/>
                          </a:solidFill>
                        </a:rPr>
                        <a:t>000004-1_18</a:t>
                      </a:r>
                    </a:p>
                  </a:txBody>
                  <a:tcPr/>
                </a:tc>
                <a:extLst>
                  <a:ext uri="{0D108BD9-81ED-4DB2-BD59-A6C34878D82A}">
                    <a16:rowId xmlns:a16="http://schemas.microsoft.com/office/drawing/2014/main" val="654734327"/>
                  </a:ext>
                </a:extLst>
              </a:tr>
              <a:tr h="476085">
                <a:tc>
                  <a:txBody>
                    <a:bodyPr/>
                    <a:lstStyle/>
                    <a:p>
                      <a:r>
                        <a:rPr lang="en-GB" sz="1050" noProof="0" dirty="0"/>
                        <a:t>5</a:t>
                      </a:r>
                    </a:p>
                  </a:txBody>
                  <a:tcPr/>
                </a:tc>
                <a:tc>
                  <a:txBody>
                    <a:bodyPr/>
                    <a:lstStyle/>
                    <a:p>
                      <a:r>
                        <a:rPr lang="en-GB" sz="1050" noProof="0" dirty="0"/>
                        <a:t>Previous sequence number has never been received</a:t>
                      </a:r>
                    </a:p>
                  </a:txBody>
                  <a:tcPr/>
                </a:tc>
                <a:tc>
                  <a:txBody>
                    <a:bodyPr/>
                    <a:lstStyle/>
                    <a:p>
                      <a:r>
                        <a:rPr lang="en-GB" sz="1050" noProof="0" dirty="0"/>
                        <a:t>ILEIABCDEFGHIJKLMNO12_DATCPR_NCANO_</a:t>
                      </a:r>
                      <a:r>
                        <a:rPr lang="en-GB" sz="1050" noProof="0" dirty="0">
                          <a:solidFill>
                            <a:srgbClr val="0000FF"/>
                          </a:solidFill>
                        </a:rPr>
                        <a:t>000006-0-000005</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BizMsgIdr</a:t>
                      </a:r>
                      <a:r>
                        <a:rPr lang="en-GB" sz="1050" noProof="0" dirty="0"/>
                        <a:t> = </a:t>
                      </a:r>
                      <a:r>
                        <a:rPr lang="en-GB" sz="1050" noProof="0" dirty="0">
                          <a:solidFill>
                            <a:srgbClr val="0000FF"/>
                          </a:solidFill>
                        </a:rPr>
                        <a:t>000006-0_18</a:t>
                      </a:r>
                    </a:p>
                  </a:txBody>
                  <a:tcPr/>
                </a:tc>
                <a:tc>
                  <a:txBody>
                    <a:bodyPr/>
                    <a:lstStyle/>
                    <a:p>
                      <a:pPr marL="0" indent="0">
                        <a:buFont typeface="Arial" panose="020B0604020202020204" pitchFamily="34" charset="0"/>
                        <a:buNone/>
                      </a:pPr>
                      <a:r>
                        <a:rPr lang="en-GB" sz="1050" noProof="0" dirty="0"/>
                        <a:t>RMDR</a:t>
                      </a:r>
                    </a:p>
                    <a:p>
                      <a:pPr marL="171450" indent="-171450">
                        <a:buFont typeface="Arial" panose="020B0604020202020204" pitchFamily="34" charset="0"/>
                        <a:buChar char="•"/>
                      </a:pPr>
                      <a:r>
                        <a:rPr lang="en-GB" sz="1050" noProof="0" dirty="0"/>
                        <a:t>FIL-109: The corresponding file for the </a:t>
                      </a:r>
                      <a:r>
                        <a:rPr lang="en-GB" sz="1050" noProof="0" dirty="0" err="1"/>
                        <a:t>PreviousFileSquenceNumber</a:t>
                      </a:r>
                      <a:r>
                        <a:rPr lang="en-GB" sz="1050" noProof="0" dirty="0"/>
                        <a:t> has not been received. Next expected sequence number 000006-1-000002.</a:t>
                      </a:r>
                    </a:p>
                  </a:txBody>
                  <a:tcPr/>
                </a:tc>
                <a:tc>
                  <a:txBody>
                    <a:bodyPr/>
                    <a:lstStyle/>
                    <a:p>
                      <a:r>
                        <a:rPr lang="en-GB" sz="1050" noProof="0" dirty="0"/>
                        <a:t>NCANO_FDBCPR_ILEIABCDEFGHIJKLMNO12_</a:t>
                      </a:r>
                      <a:r>
                        <a:rPr lang="en-GB" sz="1050" noProof="0" dirty="0">
                          <a:solidFill>
                            <a:srgbClr val="0000FF"/>
                          </a:solidFill>
                        </a:rPr>
                        <a:t>000008</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MsgRptIdr</a:t>
                      </a:r>
                      <a:r>
                        <a:rPr lang="en-GB" sz="1050" noProof="0" dirty="0"/>
                        <a:t> = </a:t>
                      </a:r>
                      <a:r>
                        <a:rPr lang="en-GB" sz="1050" noProof="0" dirty="0">
                          <a:solidFill>
                            <a:srgbClr val="0000FF"/>
                          </a:solidFill>
                        </a:rPr>
                        <a:t>000006-0_18</a:t>
                      </a:r>
                    </a:p>
                  </a:txBody>
                  <a:tcPr/>
                </a:tc>
                <a:extLst>
                  <a:ext uri="{0D108BD9-81ED-4DB2-BD59-A6C34878D82A}">
                    <a16:rowId xmlns:a16="http://schemas.microsoft.com/office/drawing/2014/main" val="3587450833"/>
                  </a:ext>
                </a:extLst>
              </a:tr>
            </a:tbl>
          </a:graphicData>
        </a:graphic>
      </p:graphicFrame>
    </p:spTree>
    <p:extLst>
      <p:ext uri="{BB962C8B-B14F-4D97-AF65-F5344CB8AC3E}">
        <p14:creationId xmlns:p14="http://schemas.microsoft.com/office/powerpoint/2010/main" val="1561550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8950" y="488950"/>
            <a:ext cx="7416800" cy="491778"/>
          </a:xfrm>
        </p:spPr>
        <p:txBody>
          <a:bodyPr/>
          <a:lstStyle/>
          <a:p>
            <a:r>
              <a:rPr lang="nb-NO" sz="2400" dirty="0"/>
              <a:t>Invalid files </a:t>
            </a:r>
            <a:r>
              <a:rPr lang="nb-NO" sz="2400" dirty="0" err="1"/>
              <a:t>examples</a:t>
            </a:r>
            <a:r>
              <a:rPr lang="nb-NO" sz="2400" dirty="0"/>
              <a:t> (</a:t>
            </a:r>
            <a:r>
              <a:rPr lang="nb-NO" sz="2400" dirty="0" err="1"/>
              <a:t>Continued</a:t>
            </a:r>
            <a:r>
              <a:rPr lang="nb-NO" sz="2400" dirty="0"/>
              <a:t>)</a:t>
            </a:r>
            <a:endParaRPr lang="nb-NO" sz="3200"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779977010"/>
              </p:ext>
            </p:extLst>
          </p:nvPr>
        </p:nvGraphicFramePr>
        <p:xfrm>
          <a:off x="488950" y="1143002"/>
          <a:ext cx="9177340" cy="3510134"/>
        </p:xfrm>
        <a:graphic>
          <a:graphicData uri="http://schemas.openxmlformats.org/drawingml/2006/table">
            <a:tbl>
              <a:tblPr firstRow="1" bandRow="1">
                <a:tableStyleId>{5C22544A-7EE6-4342-B048-85BDC9FD1C3A}</a:tableStyleId>
              </a:tblPr>
              <a:tblGrid>
                <a:gridCol w="287586">
                  <a:extLst>
                    <a:ext uri="{9D8B030D-6E8A-4147-A177-3AD203B41FA5}">
                      <a16:colId xmlns:a16="http://schemas.microsoft.com/office/drawing/2014/main" val="2627415310"/>
                    </a:ext>
                  </a:extLst>
                </a:gridCol>
                <a:gridCol w="1944216">
                  <a:extLst>
                    <a:ext uri="{9D8B030D-6E8A-4147-A177-3AD203B41FA5}">
                      <a16:colId xmlns:a16="http://schemas.microsoft.com/office/drawing/2014/main" val="2601742542"/>
                    </a:ext>
                  </a:extLst>
                </a:gridCol>
                <a:gridCol w="2232248">
                  <a:extLst>
                    <a:ext uri="{9D8B030D-6E8A-4147-A177-3AD203B41FA5}">
                      <a16:colId xmlns:a16="http://schemas.microsoft.com/office/drawing/2014/main" val="1718296106"/>
                    </a:ext>
                  </a:extLst>
                </a:gridCol>
                <a:gridCol w="2304256">
                  <a:extLst>
                    <a:ext uri="{9D8B030D-6E8A-4147-A177-3AD203B41FA5}">
                      <a16:colId xmlns:a16="http://schemas.microsoft.com/office/drawing/2014/main" val="534313508"/>
                    </a:ext>
                  </a:extLst>
                </a:gridCol>
                <a:gridCol w="2409034">
                  <a:extLst>
                    <a:ext uri="{9D8B030D-6E8A-4147-A177-3AD203B41FA5}">
                      <a16:colId xmlns:a16="http://schemas.microsoft.com/office/drawing/2014/main" val="1175584241"/>
                    </a:ext>
                  </a:extLst>
                </a:gridCol>
              </a:tblGrid>
              <a:tr h="360040">
                <a:tc>
                  <a:txBody>
                    <a:bodyPr/>
                    <a:lstStyle/>
                    <a:p>
                      <a:endParaRPr lang="en-GB" sz="1050" noProof="0" dirty="0"/>
                    </a:p>
                  </a:txBody>
                  <a:tcPr/>
                </a:tc>
                <a:tc>
                  <a:txBody>
                    <a:bodyPr/>
                    <a:lstStyle/>
                    <a:p>
                      <a:r>
                        <a:rPr lang="en-GB" sz="1050" noProof="0" dirty="0"/>
                        <a:t>Description</a:t>
                      </a:r>
                    </a:p>
                  </a:txBody>
                  <a:tcPr/>
                </a:tc>
                <a:tc>
                  <a:txBody>
                    <a:bodyPr/>
                    <a:lstStyle/>
                    <a:p>
                      <a:r>
                        <a:rPr lang="en-GB" sz="1050" noProof="0" dirty="0"/>
                        <a:t>File</a:t>
                      </a:r>
                      <a:r>
                        <a:rPr lang="en-GB" sz="1050" baseline="0" noProof="0" dirty="0"/>
                        <a:t> with position reports</a:t>
                      </a:r>
                      <a:endParaRPr lang="en-GB" sz="1050" noProof="0" dirty="0"/>
                    </a:p>
                  </a:txBody>
                  <a:tcPr/>
                </a:tc>
                <a:tc>
                  <a:txBody>
                    <a:bodyPr/>
                    <a:lstStyle/>
                    <a:p>
                      <a:r>
                        <a:rPr lang="en-GB" sz="1050" noProof="0" dirty="0"/>
                        <a:t>File status</a:t>
                      </a:r>
                    </a:p>
                  </a:txBody>
                  <a:tcPr/>
                </a:tc>
                <a:tc>
                  <a:txBody>
                    <a:bodyPr/>
                    <a:lstStyle/>
                    <a:p>
                      <a:r>
                        <a:rPr lang="en-GB" sz="1050" noProof="0" dirty="0"/>
                        <a:t>Feedback file</a:t>
                      </a:r>
                    </a:p>
                  </a:txBody>
                  <a:tcPr/>
                </a:tc>
                <a:extLst>
                  <a:ext uri="{0D108BD9-81ED-4DB2-BD59-A6C34878D82A}">
                    <a16:rowId xmlns:a16="http://schemas.microsoft.com/office/drawing/2014/main" val="685706789"/>
                  </a:ext>
                </a:extLst>
              </a:tr>
              <a:tr h="1206994">
                <a:tc>
                  <a:txBody>
                    <a:bodyPr/>
                    <a:lstStyle/>
                    <a:p>
                      <a:r>
                        <a:rPr lang="en-GB" sz="1050" noProof="0" dirty="0"/>
                        <a:t>6</a:t>
                      </a:r>
                    </a:p>
                  </a:txBody>
                  <a:tcPr/>
                </a:tc>
                <a:tc>
                  <a:txBody>
                    <a:bodyPr/>
                    <a:lstStyle/>
                    <a:p>
                      <a:r>
                        <a:rPr lang="en-GB" sz="1050" noProof="0" dirty="0"/>
                        <a:t>Use</a:t>
                      </a:r>
                      <a:r>
                        <a:rPr lang="en-GB" sz="1050" baseline="0" noProof="0" dirty="0"/>
                        <a:t> wrong version number in the filename.</a:t>
                      </a:r>
                      <a:endParaRPr lang="en-GB" sz="1050" noProof="0" dirty="0"/>
                    </a:p>
                  </a:txBody>
                  <a:tcPr/>
                </a:tc>
                <a:tc>
                  <a:txBody>
                    <a:bodyPr/>
                    <a:lstStyle/>
                    <a:p>
                      <a:r>
                        <a:rPr lang="en-GB" sz="1050" noProof="0" dirty="0"/>
                        <a:t>ILEIABCDEFGHIJKLMNO12_DATCPR_NCANO_</a:t>
                      </a:r>
                      <a:r>
                        <a:rPr lang="en-GB" sz="1050" noProof="0" dirty="0">
                          <a:solidFill>
                            <a:srgbClr val="0000FF"/>
                          </a:solidFill>
                        </a:rPr>
                        <a:t>000006-2-000002</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BizMsgIdr</a:t>
                      </a:r>
                      <a:r>
                        <a:rPr lang="en-GB" sz="1050" noProof="0" dirty="0"/>
                        <a:t> = </a:t>
                      </a:r>
                      <a:r>
                        <a:rPr lang="en-GB" sz="1050" noProof="0" dirty="0">
                          <a:solidFill>
                            <a:srgbClr val="0000FF"/>
                          </a:solidFill>
                        </a:rPr>
                        <a:t>000006-2_18</a:t>
                      </a:r>
                    </a:p>
                  </a:txBody>
                  <a:tcPr/>
                </a:tc>
                <a:tc>
                  <a:txBody>
                    <a:bodyPr/>
                    <a:lstStyle/>
                    <a:p>
                      <a:pPr marL="0" indent="0">
                        <a:buFont typeface="Arial" panose="020B0604020202020204" pitchFamily="34" charset="0"/>
                        <a:buNone/>
                      </a:pPr>
                      <a:r>
                        <a:rPr lang="en-GB" sz="1050" noProof="0" dirty="0"/>
                        <a:t>RJCT</a:t>
                      </a:r>
                    </a:p>
                    <a:p>
                      <a:pPr marL="171450" indent="-171450">
                        <a:buFont typeface="Arial" panose="020B0604020202020204" pitchFamily="34" charset="0"/>
                        <a:buChar char="•"/>
                      </a:pPr>
                      <a:r>
                        <a:rPr lang="en-GB" sz="1050" noProof="0" dirty="0"/>
                        <a:t>NOX-030: Previous version number was not the last version number processed. Next expected sequence number 000006-3-000002.</a:t>
                      </a:r>
                      <a:endParaRPr lang="en-GB" sz="1050" noProof="0" dirty="0">
                        <a:solidFill>
                          <a:srgbClr val="FF0000"/>
                        </a:solidFill>
                      </a:endParaRPr>
                    </a:p>
                  </a:txBody>
                  <a:tcPr/>
                </a:tc>
                <a:tc>
                  <a:txBody>
                    <a:bodyPr/>
                    <a:lstStyle/>
                    <a:p>
                      <a:r>
                        <a:rPr lang="en-GB" sz="1050" noProof="0" dirty="0"/>
                        <a:t>NCANO_FDBCPR_ILEIABCDEFGHIJKLMNO12_</a:t>
                      </a:r>
                      <a:r>
                        <a:rPr lang="en-GB" sz="1050" noProof="0" dirty="0">
                          <a:solidFill>
                            <a:srgbClr val="0000FF"/>
                          </a:solidFill>
                        </a:rPr>
                        <a:t>000009</a:t>
                      </a:r>
                      <a:r>
                        <a:rPr lang="en-GB" sz="1050" noProof="0" dirty="0"/>
                        <a:t>_18.zip</a:t>
                      </a:r>
                    </a:p>
                    <a:p>
                      <a:endParaRPr lang="en-GB" sz="1050" noProof="0" dirty="0"/>
                    </a:p>
                    <a:p>
                      <a:pPr marL="171450" indent="-171450">
                        <a:buFont typeface="Arial" panose="020B0604020202020204" pitchFamily="34" charset="0"/>
                        <a:buChar char="•"/>
                      </a:pPr>
                      <a:r>
                        <a:rPr lang="en-GB" sz="1050" noProof="0" dirty="0" err="1"/>
                        <a:t>MsgRptIdr</a:t>
                      </a:r>
                      <a:r>
                        <a:rPr lang="en-GB" sz="1050" noProof="0" dirty="0"/>
                        <a:t> = </a:t>
                      </a:r>
                      <a:r>
                        <a:rPr lang="en-GB" sz="1050" noProof="0" dirty="0">
                          <a:solidFill>
                            <a:srgbClr val="0000FF"/>
                          </a:solidFill>
                        </a:rPr>
                        <a:t>000006-2_18</a:t>
                      </a:r>
                    </a:p>
                    <a:p>
                      <a:endParaRPr lang="en-GB" sz="1050" noProof="0" dirty="0"/>
                    </a:p>
                  </a:txBody>
                  <a:tcPr/>
                </a:tc>
                <a:extLst>
                  <a:ext uri="{0D108BD9-81ED-4DB2-BD59-A6C34878D82A}">
                    <a16:rowId xmlns:a16="http://schemas.microsoft.com/office/drawing/2014/main" val="3897070813"/>
                  </a:ext>
                </a:extLst>
              </a:tr>
              <a:tr h="476085">
                <a:tc>
                  <a:txBody>
                    <a:bodyPr/>
                    <a:lstStyle/>
                    <a:p>
                      <a:r>
                        <a:rPr lang="en-GB" sz="1050" b="0" noProof="0" dirty="0"/>
                        <a:t>7</a:t>
                      </a:r>
                    </a:p>
                  </a:txBody>
                  <a:tcPr/>
                </a:tc>
                <a:tc>
                  <a:txBody>
                    <a:bodyPr/>
                    <a:lstStyle/>
                    <a:p>
                      <a:r>
                        <a:rPr lang="en-GB" sz="1050" noProof="0" dirty="0"/>
                        <a:t>Upload valid file where all records</a:t>
                      </a:r>
                      <a:r>
                        <a:rPr lang="en-GB" sz="1050" baseline="0" noProof="0" dirty="0"/>
                        <a:t> are accepted.</a:t>
                      </a:r>
                      <a:endParaRPr lang="en-GB" sz="1050" noProof="0" dirty="0"/>
                    </a:p>
                  </a:txBody>
                  <a:tcPr/>
                </a:tc>
                <a:tc>
                  <a:txBody>
                    <a:bodyPr/>
                    <a:lstStyle/>
                    <a:p>
                      <a:r>
                        <a:rPr lang="nb-NO" sz="1050" dirty="0"/>
                        <a:t>ILEIABCDEFGHIJKLMNO12_DATCPR_NCANO_</a:t>
                      </a:r>
                      <a:r>
                        <a:rPr lang="nb-NO" sz="1050" dirty="0">
                          <a:solidFill>
                            <a:srgbClr val="0000FF"/>
                          </a:solidFill>
                        </a:rPr>
                        <a:t>000006-3-000002</a:t>
                      </a:r>
                      <a:r>
                        <a:rPr lang="nb-NO" sz="1050" dirty="0"/>
                        <a:t>_18.zip</a:t>
                      </a:r>
                    </a:p>
                    <a:p>
                      <a:endParaRPr lang="nb-NO" sz="1050" dirty="0"/>
                    </a:p>
                    <a:p>
                      <a:pPr marL="171450" indent="-171450">
                        <a:buFont typeface="Arial" panose="020B0604020202020204" pitchFamily="34" charset="0"/>
                        <a:buChar char="•"/>
                      </a:pPr>
                      <a:r>
                        <a:rPr lang="nb-NO" sz="1050" dirty="0" err="1"/>
                        <a:t>BizMsgIdr</a:t>
                      </a:r>
                      <a:r>
                        <a:rPr lang="nb-NO" sz="1050" dirty="0"/>
                        <a:t> = </a:t>
                      </a:r>
                      <a:r>
                        <a:rPr lang="nb-NO" sz="1050" dirty="0">
                          <a:solidFill>
                            <a:srgbClr val="0000FF"/>
                          </a:solidFill>
                        </a:rPr>
                        <a:t>000006-3_18</a:t>
                      </a:r>
                    </a:p>
                  </a:txBody>
                  <a:tcPr/>
                </a:tc>
                <a:tc>
                  <a:txBody>
                    <a:bodyPr/>
                    <a:lstStyle/>
                    <a:p>
                      <a:pPr marL="0" indent="0">
                        <a:buFont typeface="Arial" panose="020B0604020202020204" pitchFamily="34" charset="0"/>
                        <a:buNone/>
                      </a:pPr>
                      <a:r>
                        <a:rPr lang="nb-NO" sz="1050" dirty="0"/>
                        <a:t>ACPT</a:t>
                      </a:r>
                    </a:p>
                  </a:txBody>
                  <a:tcPr/>
                </a:tc>
                <a:tc>
                  <a:txBody>
                    <a:bodyPr/>
                    <a:lstStyle/>
                    <a:p>
                      <a:r>
                        <a:rPr lang="nb-NO" sz="1050" dirty="0"/>
                        <a:t>NCANO_FDBCPR_ILEIABCDEFGHIJKLMNO12_</a:t>
                      </a:r>
                      <a:r>
                        <a:rPr lang="nb-NO" sz="1050" dirty="0">
                          <a:solidFill>
                            <a:srgbClr val="0000FF"/>
                          </a:solidFill>
                        </a:rPr>
                        <a:t>000010</a:t>
                      </a:r>
                      <a:r>
                        <a:rPr lang="nb-NO" sz="1050" dirty="0"/>
                        <a:t>_18.zip</a:t>
                      </a:r>
                    </a:p>
                    <a:p>
                      <a:endParaRPr lang="nb-NO" sz="1050" dirty="0"/>
                    </a:p>
                    <a:p>
                      <a:pPr marL="171450" indent="-171450">
                        <a:buFont typeface="Arial" panose="020B0604020202020204" pitchFamily="34" charset="0"/>
                        <a:buChar char="•"/>
                      </a:pPr>
                      <a:r>
                        <a:rPr lang="nb-NO" sz="1050" dirty="0" err="1"/>
                        <a:t>MsgRptIdr</a:t>
                      </a:r>
                      <a:r>
                        <a:rPr lang="nb-NO" sz="1050" dirty="0"/>
                        <a:t> = </a:t>
                      </a:r>
                      <a:r>
                        <a:rPr lang="nb-NO" sz="1050" dirty="0">
                          <a:solidFill>
                            <a:srgbClr val="0000FF"/>
                          </a:solidFill>
                        </a:rPr>
                        <a:t>000006-3_18</a:t>
                      </a:r>
                      <a:endParaRPr lang="en-GB" sz="1050" noProof="0" dirty="0">
                        <a:solidFill>
                          <a:srgbClr val="0000FF"/>
                        </a:solidFill>
                      </a:endParaRPr>
                    </a:p>
                  </a:txBody>
                  <a:tcPr/>
                </a:tc>
                <a:extLst>
                  <a:ext uri="{0D108BD9-81ED-4DB2-BD59-A6C34878D82A}">
                    <a16:rowId xmlns:a16="http://schemas.microsoft.com/office/drawing/2014/main" val="654734327"/>
                  </a:ext>
                </a:extLst>
              </a:tr>
              <a:tr h="476085">
                <a:tc>
                  <a:txBody>
                    <a:bodyPr/>
                    <a:lstStyle/>
                    <a:p>
                      <a:r>
                        <a:rPr lang="en-GB" sz="1050" noProof="0" dirty="0"/>
                        <a:t>8</a:t>
                      </a:r>
                    </a:p>
                  </a:txBody>
                  <a:tcPr/>
                </a:tc>
                <a:tc>
                  <a:txBody>
                    <a:bodyPr/>
                    <a:lstStyle/>
                    <a:p>
                      <a:r>
                        <a:rPr lang="en-GB" sz="1050" noProof="0" dirty="0"/>
                        <a:t>Upload valid file,</a:t>
                      </a:r>
                      <a:r>
                        <a:rPr lang="en-GB" sz="1050" baseline="0" noProof="0" dirty="0"/>
                        <a:t> but the system is missing reference data for the business date</a:t>
                      </a:r>
                      <a:endParaRPr lang="en-GB" sz="1050" noProof="0" dirty="0"/>
                    </a:p>
                  </a:txBody>
                  <a:tcPr/>
                </a:tc>
                <a:tc>
                  <a:txBody>
                    <a:bodyPr/>
                    <a:lstStyle/>
                    <a:p>
                      <a:r>
                        <a:rPr lang="nb-NO" sz="1050" dirty="0"/>
                        <a:t>ILEIABCDEFGHIJKLMNO12_DATCPR_NCANO_</a:t>
                      </a:r>
                      <a:r>
                        <a:rPr lang="nb-NO" sz="1050" dirty="0">
                          <a:solidFill>
                            <a:srgbClr val="0000FF"/>
                          </a:solidFill>
                        </a:rPr>
                        <a:t>000007-0-000006</a:t>
                      </a:r>
                      <a:r>
                        <a:rPr lang="nb-NO" sz="1050" dirty="0"/>
                        <a:t>_18.zip</a:t>
                      </a:r>
                    </a:p>
                    <a:p>
                      <a:endParaRPr lang="nb-NO" sz="1050" dirty="0"/>
                    </a:p>
                    <a:p>
                      <a:pPr marL="171450" indent="-171450">
                        <a:buFont typeface="Arial" panose="020B0604020202020204" pitchFamily="34" charset="0"/>
                        <a:buChar char="•"/>
                      </a:pPr>
                      <a:r>
                        <a:rPr lang="nb-NO" sz="1050" dirty="0" err="1"/>
                        <a:t>BizMsgIdr</a:t>
                      </a:r>
                      <a:r>
                        <a:rPr lang="nb-NO" sz="1050" dirty="0"/>
                        <a:t> = </a:t>
                      </a:r>
                      <a:r>
                        <a:rPr lang="nb-NO" sz="1050" dirty="0">
                          <a:solidFill>
                            <a:srgbClr val="0000FF"/>
                          </a:solidFill>
                        </a:rPr>
                        <a:t>000007-0_18</a:t>
                      </a:r>
                    </a:p>
                    <a:p>
                      <a:pPr marL="171450" indent="-171450">
                        <a:buFont typeface="Arial" panose="020B0604020202020204" pitchFamily="34" charset="0"/>
                        <a:buChar char="•"/>
                      </a:pPr>
                      <a:r>
                        <a:rPr lang="nb-NO" sz="1050" dirty="0" err="1"/>
                        <a:t>Contains</a:t>
                      </a:r>
                      <a:r>
                        <a:rPr lang="nb-NO" sz="1050" dirty="0"/>
                        <a:t> 1 </a:t>
                      </a:r>
                      <a:r>
                        <a:rPr lang="nb-NO" sz="1050" dirty="0" err="1"/>
                        <a:t>record</a:t>
                      </a:r>
                      <a:endParaRPr lang="nb-NO" sz="1050" dirty="0"/>
                    </a:p>
                  </a:txBody>
                  <a:tcPr/>
                </a:tc>
                <a:tc>
                  <a:txBody>
                    <a:bodyPr/>
                    <a:lstStyle/>
                    <a:p>
                      <a:pPr marL="0" indent="0">
                        <a:buFont typeface="Arial" panose="020B0604020202020204" pitchFamily="34" charset="0"/>
                        <a:buNone/>
                      </a:pPr>
                      <a:r>
                        <a:rPr lang="nb-NO" sz="1050" dirty="0"/>
                        <a:t>PART</a:t>
                      </a:r>
                    </a:p>
                    <a:p>
                      <a:pPr marL="171450" lvl="0" indent="-171450">
                        <a:buFont typeface="Arial" panose="020B0604020202020204" pitchFamily="34" charset="0"/>
                        <a:buChar char="•"/>
                      </a:pPr>
                      <a:r>
                        <a:rPr lang="nb-NO" sz="1050" dirty="0"/>
                        <a:t>1 </a:t>
                      </a:r>
                      <a:r>
                        <a:rPr lang="nb-NO" sz="1050" dirty="0" err="1"/>
                        <a:t>record</a:t>
                      </a:r>
                      <a:r>
                        <a:rPr lang="nb-NO" sz="1050" dirty="0"/>
                        <a:t> </a:t>
                      </a:r>
                      <a:r>
                        <a:rPr lang="nb-NO" sz="1050" dirty="0" err="1"/>
                        <a:t>with</a:t>
                      </a:r>
                      <a:r>
                        <a:rPr lang="nb-NO" sz="1050" dirty="0"/>
                        <a:t> status RCVD</a:t>
                      </a:r>
                    </a:p>
                  </a:txBody>
                  <a:tcPr/>
                </a:tc>
                <a:tc>
                  <a:txBody>
                    <a:bodyPr/>
                    <a:lstStyle/>
                    <a:p>
                      <a:r>
                        <a:rPr lang="nb-NO" sz="1050" dirty="0"/>
                        <a:t>NCANO_FDBCPR_ILEIABCDEFGHIJKLMNO12_</a:t>
                      </a:r>
                      <a:r>
                        <a:rPr lang="nb-NO" sz="1050" dirty="0">
                          <a:solidFill>
                            <a:srgbClr val="0000FF"/>
                          </a:solidFill>
                        </a:rPr>
                        <a:t>000011</a:t>
                      </a:r>
                      <a:r>
                        <a:rPr lang="nb-NO" sz="1050" dirty="0"/>
                        <a:t>_18.zip</a:t>
                      </a:r>
                    </a:p>
                    <a:p>
                      <a:endParaRPr lang="nb-NO" sz="1050" dirty="0"/>
                    </a:p>
                    <a:p>
                      <a:pPr marL="171450" indent="-171450">
                        <a:buFont typeface="Arial" panose="020B0604020202020204" pitchFamily="34" charset="0"/>
                        <a:buChar char="•"/>
                      </a:pPr>
                      <a:r>
                        <a:rPr lang="nb-NO" sz="1050" dirty="0" err="1"/>
                        <a:t>MsgRptIdr</a:t>
                      </a:r>
                      <a:r>
                        <a:rPr lang="nb-NO" sz="1050" dirty="0"/>
                        <a:t> = </a:t>
                      </a:r>
                      <a:r>
                        <a:rPr lang="nb-NO" sz="1050" dirty="0">
                          <a:solidFill>
                            <a:srgbClr val="0000FF"/>
                          </a:solidFill>
                        </a:rPr>
                        <a:t>000007-0_18</a:t>
                      </a:r>
                    </a:p>
                    <a:p>
                      <a:endParaRPr lang="en-GB" sz="1050" noProof="0" dirty="0"/>
                    </a:p>
                  </a:txBody>
                  <a:tcPr/>
                </a:tc>
                <a:extLst>
                  <a:ext uri="{0D108BD9-81ED-4DB2-BD59-A6C34878D82A}">
                    <a16:rowId xmlns:a16="http://schemas.microsoft.com/office/drawing/2014/main" val="3587450833"/>
                  </a:ext>
                </a:extLst>
              </a:tr>
            </a:tbl>
          </a:graphicData>
        </a:graphic>
      </p:graphicFrame>
    </p:spTree>
    <p:extLst>
      <p:ext uri="{BB962C8B-B14F-4D97-AF65-F5344CB8AC3E}">
        <p14:creationId xmlns:p14="http://schemas.microsoft.com/office/powerpoint/2010/main" val="2767602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8950" y="488950"/>
            <a:ext cx="7416800" cy="491778"/>
          </a:xfrm>
        </p:spPr>
        <p:txBody>
          <a:bodyPr/>
          <a:lstStyle/>
          <a:p>
            <a:r>
              <a:rPr lang="nb-NO" sz="2400" dirty="0"/>
              <a:t>Invalid files </a:t>
            </a:r>
            <a:r>
              <a:rPr lang="nb-NO" sz="2400" dirty="0" err="1"/>
              <a:t>examples</a:t>
            </a:r>
            <a:r>
              <a:rPr lang="nb-NO" sz="2400" dirty="0"/>
              <a:t> (</a:t>
            </a:r>
            <a:r>
              <a:rPr lang="nb-NO" sz="2400" dirty="0" err="1"/>
              <a:t>Continued</a:t>
            </a:r>
            <a:r>
              <a:rPr lang="nb-NO" sz="2400" dirty="0"/>
              <a:t>)</a:t>
            </a:r>
            <a:endParaRPr lang="nb-NO" sz="3200"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168423588"/>
              </p:ext>
            </p:extLst>
          </p:nvPr>
        </p:nvGraphicFramePr>
        <p:xfrm>
          <a:off x="488950" y="1112146"/>
          <a:ext cx="9177340" cy="2384318"/>
        </p:xfrm>
        <a:graphic>
          <a:graphicData uri="http://schemas.openxmlformats.org/drawingml/2006/table">
            <a:tbl>
              <a:tblPr firstRow="1" bandRow="1">
                <a:tableStyleId>{5C22544A-7EE6-4342-B048-85BDC9FD1C3A}</a:tableStyleId>
              </a:tblPr>
              <a:tblGrid>
                <a:gridCol w="287586">
                  <a:extLst>
                    <a:ext uri="{9D8B030D-6E8A-4147-A177-3AD203B41FA5}">
                      <a16:colId xmlns:a16="http://schemas.microsoft.com/office/drawing/2014/main" val="2627415310"/>
                    </a:ext>
                  </a:extLst>
                </a:gridCol>
                <a:gridCol w="1944216">
                  <a:extLst>
                    <a:ext uri="{9D8B030D-6E8A-4147-A177-3AD203B41FA5}">
                      <a16:colId xmlns:a16="http://schemas.microsoft.com/office/drawing/2014/main" val="2601742542"/>
                    </a:ext>
                  </a:extLst>
                </a:gridCol>
                <a:gridCol w="2232248">
                  <a:extLst>
                    <a:ext uri="{9D8B030D-6E8A-4147-A177-3AD203B41FA5}">
                      <a16:colId xmlns:a16="http://schemas.microsoft.com/office/drawing/2014/main" val="1718296106"/>
                    </a:ext>
                  </a:extLst>
                </a:gridCol>
                <a:gridCol w="2304256">
                  <a:extLst>
                    <a:ext uri="{9D8B030D-6E8A-4147-A177-3AD203B41FA5}">
                      <a16:colId xmlns:a16="http://schemas.microsoft.com/office/drawing/2014/main" val="534313508"/>
                    </a:ext>
                  </a:extLst>
                </a:gridCol>
                <a:gridCol w="2409034">
                  <a:extLst>
                    <a:ext uri="{9D8B030D-6E8A-4147-A177-3AD203B41FA5}">
                      <a16:colId xmlns:a16="http://schemas.microsoft.com/office/drawing/2014/main" val="1175584241"/>
                    </a:ext>
                  </a:extLst>
                </a:gridCol>
              </a:tblGrid>
              <a:tr h="372638">
                <a:tc>
                  <a:txBody>
                    <a:bodyPr/>
                    <a:lstStyle/>
                    <a:p>
                      <a:endParaRPr lang="en-GB" sz="1050" noProof="0" dirty="0"/>
                    </a:p>
                  </a:txBody>
                  <a:tcPr/>
                </a:tc>
                <a:tc>
                  <a:txBody>
                    <a:bodyPr/>
                    <a:lstStyle/>
                    <a:p>
                      <a:r>
                        <a:rPr lang="en-GB" sz="1050" noProof="0" dirty="0"/>
                        <a:t>Description</a:t>
                      </a:r>
                    </a:p>
                  </a:txBody>
                  <a:tcPr/>
                </a:tc>
                <a:tc>
                  <a:txBody>
                    <a:bodyPr/>
                    <a:lstStyle/>
                    <a:p>
                      <a:r>
                        <a:rPr lang="en-GB" sz="1050" noProof="0" dirty="0"/>
                        <a:t>File</a:t>
                      </a:r>
                      <a:r>
                        <a:rPr lang="en-GB" sz="1050" baseline="0" noProof="0" dirty="0"/>
                        <a:t> with position reports</a:t>
                      </a:r>
                      <a:endParaRPr lang="en-GB" sz="1050" noProof="0" dirty="0"/>
                    </a:p>
                  </a:txBody>
                  <a:tcPr/>
                </a:tc>
                <a:tc>
                  <a:txBody>
                    <a:bodyPr/>
                    <a:lstStyle/>
                    <a:p>
                      <a:r>
                        <a:rPr lang="en-GB" sz="1050" noProof="0" dirty="0"/>
                        <a:t>File status</a:t>
                      </a:r>
                    </a:p>
                  </a:txBody>
                  <a:tcPr/>
                </a:tc>
                <a:tc>
                  <a:txBody>
                    <a:bodyPr/>
                    <a:lstStyle/>
                    <a:p>
                      <a:r>
                        <a:rPr lang="en-GB" sz="1050" noProof="0" dirty="0"/>
                        <a:t>Feedback file</a:t>
                      </a:r>
                    </a:p>
                  </a:txBody>
                  <a:tcPr/>
                </a:tc>
                <a:extLst>
                  <a:ext uri="{0D108BD9-81ED-4DB2-BD59-A6C34878D82A}">
                    <a16:rowId xmlns:a16="http://schemas.microsoft.com/office/drawing/2014/main" val="685706789"/>
                  </a:ext>
                </a:extLst>
              </a:tr>
              <a:tr h="476085">
                <a:tc>
                  <a:txBody>
                    <a:bodyPr/>
                    <a:lstStyle/>
                    <a:p>
                      <a:r>
                        <a:rPr lang="en-GB" sz="1050" noProof="0" dirty="0"/>
                        <a:t>9</a:t>
                      </a:r>
                    </a:p>
                  </a:txBody>
                  <a:tcPr/>
                </a:tc>
                <a:tc>
                  <a:txBody>
                    <a:bodyPr/>
                    <a:lstStyle/>
                    <a:p>
                      <a:r>
                        <a:rPr lang="en-GB" sz="1050" noProof="0" dirty="0"/>
                        <a:t>The system receives</a:t>
                      </a:r>
                      <a:r>
                        <a:rPr lang="en-GB" sz="1050" baseline="0" noProof="0" dirty="0"/>
                        <a:t> reference data for the business date used in the files:</a:t>
                      </a:r>
                    </a:p>
                    <a:p>
                      <a:pPr marL="171450" indent="-171450">
                        <a:buFont typeface="Arial" panose="020B0604020202020204" pitchFamily="34" charset="0"/>
                        <a:buChar char="•"/>
                      </a:pPr>
                      <a:r>
                        <a:rPr lang="en-GB" sz="1050" dirty="0">
                          <a:solidFill>
                            <a:srgbClr val="0000FF"/>
                          </a:solidFill>
                        </a:rPr>
                        <a:t>000002-0_18</a:t>
                      </a:r>
                    </a:p>
                    <a:p>
                      <a:pPr marL="171450" indent="-171450">
                        <a:buFont typeface="Arial" panose="020B0604020202020204" pitchFamily="34" charset="0"/>
                        <a:buChar char="•"/>
                      </a:pPr>
                      <a:r>
                        <a:rPr lang="en-GB" sz="1050" dirty="0">
                          <a:solidFill>
                            <a:srgbClr val="0000FF"/>
                          </a:solidFill>
                        </a:rPr>
                        <a:t>000007-0_18</a:t>
                      </a:r>
                    </a:p>
                    <a:p>
                      <a:pPr marL="0" indent="0">
                        <a:buFont typeface="Arial" panose="020B0604020202020204" pitchFamily="34" charset="0"/>
                        <a:buNone/>
                      </a:pPr>
                      <a:endParaRPr lang="en-GB" sz="1050" baseline="0" noProof="0" dirty="0"/>
                    </a:p>
                    <a:p>
                      <a:pPr marL="0" indent="0">
                        <a:buFont typeface="Arial" panose="020B0604020202020204" pitchFamily="34" charset="0"/>
                        <a:buNone/>
                      </a:pPr>
                      <a:r>
                        <a:rPr lang="en-GB" sz="1050" baseline="0" noProof="0" dirty="0"/>
                        <a:t>A new feedback file with validation results for all records that was in status RCVD will be generated. </a:t>
                      </a:r>
                    </a:p>
                    <a:p>
                      <a:endParaRPr lang="en-GB" sz="1050" noProof="0" dirty="0"/>
                    </a:p>
                  </a:txBody>
                  <a:tcPr/>
                </a:tc>
                <a:tc>
                  <a:txBody>
                    <a:bodyPr/>
                    <a:lstStyle/>
                    <a:p>
                      <a:pPr marL="171450" indent="-171450">
                        <a:buFont typeface="Arial" panose="020B0604020202020204" pitchFamily="34" charset="0"/>
                        <a:buChar char="•"/>
                      </a:pPr>
                      <a:endParaRPr lang="en-GB" sz="1050" dirty="0"/>
                    </a:p>
                  </a:txBody>
                  <a:tcPr/>
                </a:tc>
                <a:tc>
                  <a:txBody>
                    <a:bodyPr/>
                    <a:lstStyle/>
                    <a:p>
                      <a:pPr marL="0" lvl="0" indent="0">
                        <a:buFont typeface="Arial" panose="020B0604020202020204" pitchFamily="34" charset="0"/>
                        <a:buNone/>
                      </a:pPr>
                      <a:r>
                        <a:rPr lang="en-GB" sz="1050" dirty="0"/>
                        <a:t>PART </a:t>
                      </a:r>
                    </a:p>
                    <a:p>
                      <a:pPr marL="171450" lvl="0" indent="-171450">
                        <a:buFont typeface="Arial" panose="020B0604020202020204" pitchFamily="34" charset="0"/>
                        <a:buChar char="•"/>
                      </a:pPr>
                      <a:r>
                        <a:rPr lang="en-GB" sz="1050" dirty="0"/>
                        <a:t>For file </a:t>
                      </a:r>
                      <a:r>
                        <a:rPr lang="en-GB" sz="1050" dirty="0">
                          <a:solidFill>
                            <a:srgbClr val="0000FF"/>
                          </a:solidFill>
                        </a:rPr>
                        <a:t>000002-0_18</a:t>
                      </a:r>
                    </a:p>
                    <a:p>
                      <a:pPr marL="171450" lvl="0" indent="-171450">
                        <a:buFont typeface="Arial" panose="020B0604020202020204" pitchFamily="34" charset="0"/>
                        <a:buChar char="•"/>
                      </a:pPr>
                      <a:endParaRPr lang="en-GB" sz="1050" dirty="0"/>
                    </a:p>
                    <a:p>
                      <a:pPr marL="0" lvl="0" indent="0">
                        <a:buFont typeface="Arial" panose="020B0604020202020204" pitchFamily="34" charset="0"/>
                        <a:buNone/>
                      </a:pPr>
                      <a:r>
                        <a:rPr lang="en-GB" sz="1050" dirty="0"/>
                        <a:t>RJCT </a:t>
                      </a:r>
                    </a:p>
                    <a:p>
                      <a:pPr marL="171450" lvl="0" indent="-171450">
                        <a:buFont typeface="Arial" panose="020B0604020202020204" pitchFamily="34" charset="0"/>
                        <a:buChar char="•"/>
                      </a:pPr>
                      <a:r>
                        <a:rPr lang="en-GB" sz="1050" dirty="0"/>
                        <a:t>For file </a:t>
                      </a:r>
                      <a:r>
                        <a:rPr lang="en-GB" sz="1050" dirty="0">
                          <a:solidFill>
                            <a:srgbClr val="0000FF"/>
                          </a:solidFill>
                        </a:rPr>
                        <a:t>000007-0_18.</a:t>
                      </a:r>
                      <a:r>
                        <a:rPr lang="en-GB" sz="1050" dirty="0"/>
                        <a:t> All the </a:t>
                      </a:r>
                      <a:r>
                        <a:rPr lang="en-GB" sz="1050" dirty="0" err="1"/>
                        <a:t>receords</a:t>
                      </a:r>
                      <a:r>
                        <a:rPr lang="en-GB" sz="1050" dirty="0"/>
                        <a:t> where rejected so the new </a:t>
                      </a:r>
                      <a:r>
                        <a:rPr lang="en-GB" sz="1050" dirty="0" err="1"/>
                        <a:t>filestatus</a:t>
                      </a:r>
                      <a:r>
                        <a:rPr lang="en-GB" sz="1050" dirty="0"/>
                        <a:t> for this file will be RJCT.</a:t>
                      </a:r>
                    </a:p>
                    <a:p>
                      <a:pPr marL="0" lvl="0" indent="0">
                        <a:buFont typeface="Arial" panose="020B0604020202020204" pitchFamily="34" charset="0"/>
                        <a:buNone/>
                      </a:pPr>
                      <a:endParaRPr lang="en-GB" sz="1050" dirty="0"/>
                    </a:p>
                    <a:p>
                      <a:pPr marL="0" lvl="0" indent="0">
                        <a:buFont typeface="Arial" panose="020B0604020202020204" pitchFamily="34" charset="0"/>
                        <a:buNone/>
                      </a:pPr>
                      <a:endParaRPr lang="en-GB" sz="1050" dirty="0"/>
                    </a:p>
                    <a:p>
                      <a:pPr marL="0" lvl="0" indent="0">
                        <a:buFont typeface="Arial" panose="020B0604020202020204" pitchFamily="34" charset="0"/>
                        <a:buNone/>
                      </a:pPr>
                      <a:endParaRPr lang="en-GB" sz="1050" dirty="0"/>
                    </a:p>
                  </a:txBody>
                  <a:tcPr/>
                </a:tc>
                <a:tc>
                  <a:txBody>
                    <a:bodyPr/>
                    <a:lstStyle/>
                    <a:p>
                      <a:r>
                        <a:rPr lang="en-GB" sz="1050" dirty="0"/>
                        <a:t>NCANO_FDBCPR_ILEIABCDEFGHIJKLMNO12_</a:t>
                      </a:r>
                      <a:r>
                        <a:rPr lang="en-GB" sz="1050" dirty="0">
                          <a:solidFill>
                            <a:srgbClr val="0000FF"/>
                          </a:solidFill>
                        </a:rPr>
                        <a:t>000012</a:t>
                      </a:r>
                      <a:r>
                        <a:rPr lang="en-GB" sz="1050" dirty="0"/>
                        <a:t>_18.zip</a:t>
                      </a:r>
                    </a:p>
                    <a:p>
                      <a:pPr marL="171450" indent="-171450">
                        <a:buFont typeface="Arial" panose="020B0604020202020204" pitchFamily="34" charset="0"/>
                        <a:buChar char="•"/>
                      </a:pPr>
                      <a:r>
                        <a:rPr lang="en-GB" sz="1050" dirty="0" err="1"/>
                        <a:t>MsgRptIdr</a:t>
                      </a:r>
                      <a:r>
                        <a:rPr lang="en-GB" sz="1050" dirty="0"/>
                        <a:t> = </a:t>
                      </a:r>
                      <a:r>
                        <a:rPr lang="en-GB" sz="1050" dirty="0">
                          <a:solidFill>
                            <a:srgbClr val="0000FF"/>
                          </a:solidFill>
                        </a:rPr>
                        <a:t>000002-0_18</a:t>
                      </a:r>
                    </a:p>
                    <a:p>
                      <a:pPr marL="171450" indent="-171450">
                        <a:buFont typeface="Arial" panose="020B0604020202020204" pitchFamily="34" charset="0"/>
                        <a:buChar char="•"/>
                      </a:pPr>
                      <a:r>
                        <a:rPr lang="en-GB" sz="1050" dirty="0" err="1"/>
                        <a:t>RptSts</a:t>
                      </a:r>
                      <a:r>
                        <a:rPr lang="en-GB" sz="1050" dirty="0"/>
                        <a:t> = PART</a:t>
                      </a:r>
                    </a:p>
                    <a:p>
                      <a:pPr marL="628650" lvl="1" indent="-171450">
                        <a:buFont typeface="Arial" panose="020B0604020202020204" pitchFamily="34" charset="0"/>
                        <a:buChar char="•"/>
                      </a:pPr>
                      <a:r>
                        <a:rPr lang="en-GB" sz="1050" dirty="0"/>
                        <a:t>2 record with status ACPT</a:t>
                      </a:r>
                    </a:p>
                    <a:p>
                      <a:pPr marL="628650" lvl="1"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err="1"/>
                        <a:t>MsgRptIdr</a:t>
                      </a:r>
                      <a:r>
                        <a:rPr lang="en-GB" sz="1050" dirty="0"/>
                        <a:t> = </a:t>
                      </a:r>
                      <a:r>
                        <a:rPr lang="en-GB" sz="1050" dirty="0">
                          <a:solidFill>
                            <a:srgbClr val="0000FF"/>
                          </a:solidFill>
                        </a:rPr>
                        <a:t>000007-0_18</a:t>
                      </a:r>
                    </a:p>
                    <a:p>
                      <a:pPr marL="171450" indent="-171450">
                        <a:buFont typeface="Arial" panose="020B0604020202020204" pitchFamily="34" charset="0"/>
                        <a:buChar char="•"/>
                      </a:pPr>
                      <a:r>
                        <a:rPr lang="en-GB" sz="1050" dirty="0" err="1"/>
                        <a:t>RptSts</a:t>
                      </a:r>
                      <a:r>
                        <a:rPr lang="en-GB" sz="1050" dirty="0"/>
                        <a:t> = RJCT</a:t>
                      </a:r>
                    </a:p>
                    <a:p>
                      <a:pPr marL="628650" lvl="1" indent="-171450">
                        <a:buFont typeface="Arial" panose="020B0604020202020204" pitchFamily="34" charset="0"/>
                        <a:buChar char="•"/>
                      </a:pPr>
                      <a:r>
                        <a:rPr lang="en-GB" sz="1050" dirty="0"/>
                        <a:t>1 record with status RJCT</a:t>
                      </a:r>
                    </a:p>
                    <a:p>
                      <a:endParaRPr lang="en-GB" sz="1050" noProof="0" dirty="0"/>
                    </a:p>
                  </a:txBody>
                  <a:tcPr/>
                </a:tc>
                <a:extLst>
                  <a:ext uri="{0D108BD9-81ED-4DB2-BD59-A6C34878D82A}">
                    <a16:rowId xmlns:a16="http://schemas.microsoft.com/office/drawing/2014/main" val="1816717558"/>
                  </a:ext>
                </a:extLst>
              </a:tr>
            </a:tbl>
          </a:graphicData>
        </a:graphic>
      </p:graphicFrame>
    </p:spTree>
    <p:extLst>
      <p:ext uri="{BB962C8B-B14F-4D97-AF65-F5344CB8AC3E}">
        <p14:creationId xmlns:p14="http://schemas.microsoft.com/office/powerpoint/2010/main" val="2399813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CPRS Feedback Message Content</a:t>
            </a:r>
          </a:p>
        </p:txBody>
      </p:sp>
      <p:sp>
        <p:nvSpPr>
          <p:cNvPr id="5" name="Plassholder for lysbildenummer 4"/>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C11D439-B8EA-495A-9D11-975964FD98FB}" type="slidenum">
              <a:rPr kumimoji="0" lang="nb-NO" sz="1000" b="0" i="0" u="none" strike="noStrike" kern="1200" cap="none" spc="0" normalizeH="0" baseline="0" noProof="0" smtClean="0">
                <a:ln>
                  <a:noFill/>
                </a:ln>
                <a:solidFill>
                  <a:srgbClr val="000000"/>
                </a:solidFill>
                <a:effectLst/>
                <a:uLnTx/>
                <a:uFillTx/>
                <a:latin typeface="Arial" charset="0"/>
                <a:ea typeface="ＭＳ Ｐゴシック" pitchFamily="48" charset="-128"/>
                <a:cs typeface="Arial"/>
              </a:rPr>
              <a:pPr marL="0" marR="0" lvl="0" indent="0" algn="l" defTabSz="914400" rtl="0" eaLnBrk="0" fontAlgn="base" latinLnBrk="0" hangingPunct="0">
                <a:lnSpc>
                  <a:spcPct val="100000"/>
                </a:lnSpc>
                <a:spcBef>
                  <a:spcPct val="0"/>
                </a:spcBef>
                <a:spcAft>
                  <a:spcPct val="0"/>
                </a:spcAft>
                <a:buClrTx/>
                <a:buSzTx/>
                <a:buFontTx/>
                <a:buNone/>
                <a:tabLst/>
                <a:defRPr/>
              </a:pPr>
              <a:t>57</a:t>
            </a:fld>
            <a:endParaRPr kumimoji="0" lang="nb-NO" sz="10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6" name="Plassholder for bunntekst 5"/>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charset="0"/>
                <a:ea typeface="ＭＳ Ｐゴシック" pitchFamily="48" charset="-128"/>
                <a:cs typeface="Arial"/>
              </a:rPr>
              <a:t>MiFID II - CPRS 2017</a:t>
            </a:r>
            <a:endParaRPr kumimoji="0" lang="nb-NO" sz="10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 name="Rectangle 2">
            <a:extLst>
              <a:ext uri="{FF2B5EF4-FFF2-40B4-BE49-F238E27FC236}">
                <a16:creationId xmlns:a16="http://schemas.microsoft.com/office/drawing/2014/main" id="{FFAA2FA8-9C91-43F4-B2CC-F471493CEB89}"/>
              </a:ext>
            </a:extLst>
          </p:cNvPr>
          <p:cNvSpPr/>
          <p:nvPr/>
        </p:nvSpPr>
        <p:spPr>
          <a:xfrm>
            <a:off x="344488" y="1196752"/>
            <a:ext cx="7323430" cy="4847481"/>
          </a:xfrm>
          <a:prstGeom prst="rect">
            <a:avLst/>
          </a:prstGeom>
        </p:spPr>
        <p:txBody>
          <a:bodyPr wrap="square">
            <a:spAutoFit/>
          </a:bodyPr>
          <a:lstStyle/>
          <a:p>
            <a:pPr lvl="0">
              <a:spcBef>
                <a:spcPts val="0"/>
              </a:spcBef>
              <a:spcAft>
                <a:spcPts val="0"/>
              </a:spcAft>
              <a:defRPr/>
            </a:pPr>
            <a:r>
              <a:rPr lang="en-GB" sz="1200" dirty="0">
                <a:solidFill>
                  <a:srgbClr val="000000"/>
                </a:solidFill>
              </a:rPr>
              <a:t>(Business Application Header)</a:t>
            </a:r>
          </a:p>
          <a:p>
            <a:pPr lvl="0">
              <a:spcBef>
                <a:spcPts val="0"/>
              </a:spcBef>
              <a:spcAft>
                <a:spcPts val="0"/>
              </a:spcAft>
              <a:defRPr/>
            </a:pPr>
            <a:r>
              <a:rPr lang="en-GB" sz="1200" dirty="0">
                <a:solidFill>
                  <a:srgbClr val="000000"/>
                </a:solidFill>
              </a:rPr>
              <a:t>…</a:t>
            </a:r>
          </a:p>
          <a:p>
            <a:pPr lvl="0">
              <a:spcBef>
                <a:spcPts val="0"/>
              </a:spcBef>
              <a:spcAft>
                <a:spcPts val="0"/>
              </a:spcAft>
              <a:defRPr/>
            </a:pPr>
            <a:r>
              <a:rPr lang="en-GB" sz="1200" dirty="0">
                <a:solidFill>
                  <a:srgbClr val="0000FF"/>
                </a:solidFill>
              </a:rPr>
              <a:t>&lt;</a:t>
            </a:r>
            <a:r>
              <a:rPr lang="en-GB" sz="1200" dirty="0" err="1">
                <a:solidFill>
                  <a:srgbClr val="800000"/>
                </a:solidFill>
              </a:rPr>
              <a:t>FinInstrmRptgStsAdvc</a:t>
            </a:r>
            <a:r>
              <a:rPr lang="en-GB" sz="1200" dirty="0">
                <a:solidFill>
                  <a:srgbClr val="0000FF"/>
                </a:solidFill>
              </a:rPr>
              <a:t>&gt;</a:t>
            </a:r>
          </a:p>
          <a:p>
            <a:pPr lvl="1">
              <a:spcBef>
                <a:spcPts val="0"/>
              </a:spcBef>
              <a:spcAft>
                <a:spcPts val="0"/>
              </a:spcAft>
              <a:defRPr/>
            </a:pPr>
            <a:r>
              <a:rPr lang="en-GB" sz="1200" dirty="0">
                <a:solidFill>
                  <a:srgbClr val="0000FF"/>
                </a:solidFill>
              </a:rPr>
              <a:t>&lt;</a:t>
            </a:r>
            <a:r>
              <a:rPr lang="en-GB" sz="1200" dirty="0" err="1">
                <a:solidFill>
                  <a:srgbClr val="800000"/>
                </a:solidFill>
              </a:rPr>
              <a:t>StsAdvc</a:t>
            </a:r>
            <a:r>
              <a:rPr lang="en-GB" sz="1200" dirty="0">
                <a:solidFill>
                  <a:srgbClr val="0000FF"/>
                </a:solidFill>
              </a:rPr>
              <a:t>&gt;</a:t>
            </a:r>
          </a:p>
          <a:p>
            <a:pPr lvl="2">
              <a:spcBef>
                <a:spcPts val="0"/>
              </a:spcBef>
              <a:spcAft>
                <a:spcPts val="0"/>
              </a:spcAft>
              <a:defRPr/>
            </a:pPr>
            <a:r>
              <a:rPr lang="en-GB" sz="1200" dirty="0">
                <a:solidFill>
                  <a:srgbClr val="0000FF"/>
                </a:solidFill>
              </a:rPr>
              <a:t>&lt;</a:t>
            </a:r>
            <a:r>
              <a:rPr lang="en-GB" sz="1200" dirty="0" err="1">
                <a:solidFill>
                  <a:srgbClr val="800000"/>
                </a:solidFill>
              </a:rPr>
              <a:t>MsgRptIdr</a:t>
            </a:r>
            <a:r>
              <a:rPr lang="en-GB" sz="1200" dirty="0">
                <a:solidFill>
                  <a:srgbClr val="0000FF"/>
                </a:solidFill>
              </a:rPr>
              <a:t>&gt;</a:t>
            </a:r>
            <a:r>
              <a:rPr lang="en-GB" sz="1200" dirty="0">
                <a:solidFill>
                  <a:srgbClr val="000000"/>
                </a:solidFill>
              </a:rPr>
              <a:t>000002-0_18</a:t>
            </a:r>
            <a:r>
              <a:rPr lang="en-GB" sz="1200" dirty="0">
                <a:solidFill>
                  <a:srgbClr val="0000FF"/>
                </a:solidFill>
              </a:rPr>
              <a:t>&lt;/</a:t>
            </a:r>
            <a:r>
              <a:rPr lang="en-GB" sz="1200" dirty="0" err="1">
                <a:solidFill>
                  <a:srgbClr val="800000"/>
                </a:solidFill>
              </a:rPr>
              <a:t>MsgRptIdr</a:t>
            </a:r>
            <a:r>
              <a:rPr lang="en-GB" sz="1200" dirty="0">
                <a:solidFill>
                  <a:srgbClr val="0000FF"/>
                </a:solidFill>
              </a:rPr>
              <a:t>&gt;</a:t>
            </a:r>
          </a:p>
          <a:p>
            <a:pPr lvl="3">
              <a:spcBef>
                <a:spcPts val="0"/>
              </a:spcBef>
              <a:spcAft>
                <a:spcPts val="0"/>
              </a:spcAft>
              <a:defRPr/>
            </a:pPr>
            <a:r>
              <a:rPr lang="en-GB" sz="1200" dirty="0">
                <a:solidFill>
                  <a:srgbClr val="0000FF"/>
                </a:solidFill>
              </a:rPr>
              <a:t>&lt;</a:t>
            </a:r>
            <a:r>
              <a:rPr lang="en-GB" sz="1200" dirty="0" err="1">
                <a:solidFill>
                  <a:srgbClr val="800000"/>
                </a:solidFill>
              </a:rPr>
              <a:t>MsgSts</a:t>
            </a:r>
            <a:r>
              <a:rPr lang="en-GB" sz="1200" dirty="0">
                <a:solidFill>
                  <a:srgbClr val="0000FF"/>
                </a:solidFill>
              </a:rPr>
              <a:t>&gt;</a:t>
            </a:r>
          </a:p>
          <a:p>
            <a:pPr lvl="4">
              <a:spcBef>
                <a:spcPts val="0"/>
              </a:spcBef>
              <a:spcAft>
                <a:spcPts val="0"/>
              </a:spcAft>
              <a:defRPr/>
            </a:pPr>
            <a:r>
              <a:rPr lang="en-GB" sz="1200" dirty="0">
                <a:solidFill>
                  <a:srgbClr val="0000FF"/>
                </a:solidFill>
              </a:rPr>
              <a:t>&lt;</a:t>
            </a:r>
            <a:r>
              <a:rPr lang="en-GB" sz="1200" dirty="0" err="1">
                <a:solidFill>
                  <a:srgbClr val="800000"/>
                </a:solidFill>
              </a:rPr>
              <a:t>RptSts</a:t>
            </a:r>
            <a:r>
              <a:rPr lang="en-GB" sz="1200" dirty="0">
                <a:solidFill>
                  <a:srgbClr val="0000FF"/>
                </a:solidFill>
              </a:rPr>
              <a:t>&gt;</a:t>
            </a:r>
            <a:r>
              <a:rPr lang="en-GB" sz="1200" dirty="0">
                <a:solidFill>
                  <a:srgbClr val="000000"/>
                </a:solidFill>
              </a:rPr>
              <a:t>PART</a:t>
            </a:r>
            <a:r>
              <a:rPr lang="en-GB" sz="1200" dirty="0">
                <a:solidFill>
                  <a:srgbClr val="0000FF"/>
                </a:solidFill>
              </a:rPr>
              <a:t>&lt;/</a:t>
            </a:r>
            <a:r>
              <a:rPr lang="en-GB" sz="1200" dirty="0" err="1">
                <a:solidFill>
                  <a:srgbClr val="800000"/>
                </a:solidFill>
              </a:rPr>
              <a:t>RptSts</a:t>
            </a:r>
            <a:r>
              <a:rPr lang="en-GB" sz="1200" dirty="0">
                <a:solidFill>
                  <a:srgbClr val="0000FF"/>
                </a:solidFill>
              </a:rPr>
              <a:t>&gt;</a:t>
            </a:r>
          </a:p>
          <a:p>
            <a:pPr lvl="4">
              <a:spcBef>
                <a:spcPts val="0"/>
              </a:spcBef>
              <a:spcAft>
                <a:spcPts val="0"/>
              </a:spcAft>
              <a:defRPr/>
            </a:pPr>
            <a:r>
              <a:rPr lang="en-GB" sz="1200" dirty="0">
                <a:solidFill>
                  <a:srgbClr val="0000FF"/>
                </a:solidFill>
              </a:rPr>
              <a:t>&lt;</a:t>
            </a:r>
            <a:r>
              <a:rPr lang="en-GB" sz="1200" dirty="0" err="1">
                <a:solidFill>
                  <a:srgbClr val="800000"/>
                </a:solidFill>
              </a:rPr>
              <a:t>Sttstcs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TtlNbOfRcrds</a:t>
            </a:r>
            <a:r>
              <a:rPr lang="en-GB" sz="1200" dirty="0">
                <a:solidFill>
                  <a:srgbClr val="0000FF"/>
                </a:solidFill>
              </a:rPr>
              <a:t>&gt;</a:t>
            </a:r>
            <a:r>
              <a:rPr lang="en-GB" sz="1200" dirty="0">
                <a:solidFill>
                  <a:srgbClr val="000000"/>
                </a:solidFill>
              </a:rPr>
              <a:t>5</a:t>
            </a:r>
            <a:r>
              <a:rPr lang="en-GB" sz="1200" dirty="0">
                <a:solidFill>
                  <a:srgbClr val="0000FF"/>
                </a:solidFill>
              </a:rPr>
              <a:t>&lt;/</a:t>
            </a:r>
            <a:r>
              <a:rPr lang="en-GB" sz="1200" dirty="0" err="1">
                <a:solidFill>
                  <a:srgbClr val="800000"/>
                </a:solidFill>
              </a:rPr>
              <a:t>TtlNbOfRcrds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NbOfRcrdsPerSts</a:t>
            </a:r>
            <a:r>
              <a:rPr lang="en-GB" sz="1200" dirty="0">
                <a:solidFill>
                  <a:srgbClr val="0000FF"/>
                </a:solidFill>
              </a:rPr>
              <a:t>&gt;</a:t>
            </a:r>
          </a:p>
          <a:p>
            <a:pPr lvl="6">
              <a:defRPr/>
            </a:pPr>
            <a:r>
              <a:rPr lang="en-GB" sz="1200" dirty="0">
                <a:solidFill>
                  <a:srgbClr val="0000FF"/>
                </a:solidFill>
              </a:rPr>
              <a:t>&lt;</a:t>
            </a:r>
            <a:r>
              <a:rPr lang="en-GB" sz="1200" dirty="0" err="1">
                <a:solidFill>
                  <a:srgbClr val="800000"/>
                </a:solidFill>
              </a:rPr>
              <a:t>DtldNbOfTxs</a:t>
            </a:r>
            <a:r>
              <a:rPr lang="en-GB" sz="1200" dirty="0">
                <a:solidFill>
                  <a:srgbClr val="0000FF"/>
                </a:solidFill>
              </a:rPr>
              <a:t>&gt;</a:t>
            </a:r>
            <a:r>
              <a:rPr lang="en-GB" sz="1200" dirty="0">
                <a:solidFill>
                  <a:srgbClr val="000000"/>
                </a:solidFill>
              </a:rPr>
              <a:t>2</a:t>
            </a:r>
            <a:r>
              <a:rPr lang="en-GB" sz="1200" dirty="0">
                <a:solidFill>
                  <a:srgbClr val="0000FF"/>
                </a:solidFill>
              </a:rPr>
              <a:t>&lt;/</a:t>
            </a:r>
            <a:r>
              <a:rPr lang="en-GB" sz="1200" dirty="0" err="1">
                <a:solidFill>
                  <a:srgbClr val="800000"/>
                </a:solidFill>
              </a:rPr>
              <a:t>DtldNbOfTxs</a:t>
            </a:r>
            <a:r>
              <a:rPr lang="en-GB" sz="1200" dirty="0">
                <a:solidFill>
                  <a:srgbClr val="0000FF"/>
                </a:solidFill>
              </a:rPr>
              <a:t>&gt;</a:t>
            </a:r>
          </a:p>
          <a:p>
            <a:pPr lvl="6">
              <a:defRPr/>
            </a:pPr>
            <a:r>
              <a:rPr lang="en-GB" sz="1200" dirty="0">
                <a:solidFill>
                  <a:srgbClr val="0000FF"/>
                </a:solidFill>
              </a:rPr>
              <a:t>&lt;</a:t>
            </a:r>
            <a:r>
              <a:rPr lang="en-GB" sz="1200" dirty="0" err="1">
                <a:solidFill>
                  <a:srgbClr val="800000"/>
                </a:solidFill>
              </a:rPr>
              <a:t>DtldSts</a:t>
            </a:r>
            <a:r>
              <a:rPr lang="en-GB" sz="1200" dirty="0">
                <a:solidFill>
                  <a:srgbClr val="000000"/>
                </a:solidFill>
              </a:rPr>
              <a:t>&gt;ACPT</a:t>
            </a:r>
            <a:r>
              <a:rPr lang="en-GB" sz="1200" dirty="0">
                <a:solidFill>
                  <a:srgbClr val="0000FF"/>
                </a:solidFill>
              </a:rPr>
              <a:t>&lt;/</a:t>
            </a:r>
            <a:r>
              <a:rPr lang="en-GB" sz="1200" dirty="0" err="1">
                <a:solidFill>
                  <a:srgbClr val="800000"/>
                </a:solidFill>
              </a:rPr>
              <a:t>DtldSts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NbOfRcrdsPerSts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NbOfRcrdsPerSts</a:t>
            </a:r>
            <a:r>
              <a:rPr lang="en-GB" sz="1200" dirty="0">
                <a:solidFill>
                  <a:srgbClr val="0000FF"/>
                </a:solidFill>
              </a:rPr>
              <a:t>&gt;</a:t>
            </a:r>
          </a:p>
          <a:p>
            <a:pPr lvl="6">
              <a:defRPr/>
            </a:pPr>
            <a:r>
              <a:rPr lang="en-GB" sz="1200" dirty="0">
                <a:solidFill>
                  <a:srgbClr val="0000FF"/>
                </a:solidFill>
              </a:rPr>
              <a:t>&lt;</a:t>
            </a:r>
            <a:r>
              <a:rPr lang="en-GB" sz="1200" dirty="0" err="1">
                <a:solidFill>
                  <a:srgbClr val="800000"/>
                </a:solidFill>
              </a:rPr>
              <a:t>DtldNbOfTxs</a:t>
            </a:r>
            <a:r>
              <a:rPr lang="en-GB" sz="1200" dirty="0">
                <a:solidFill>
                  <a:srgbClr val="0000FF"/>
                </a:solidFill>
              </a:rPr>
              <a:t>&gt;</a:t>
            </a:r>
            <a:r>
              <a:rPr lang="en-GB" sz="1200" dirty="0">
                <a:solidFill>
                  <a:srgbClr val="000000"/>
                </a:solidFill>
              </a:rPr>
              <a:t>1</a:t>
            </a:r>
            <a:r>
              <a:rPr lang="en-GB" sz="1200" dirty="0">
                <a:solidFill>
                  <a:srgbClr val="0000FF"/>
                </a:solidFill>
              </a:rPr>
              <a:t>&lt;/</a:t>
            </a:r>
            <a:r>
              <a:rPr lang="en-GB" sz="1200" dirty="0" err="1">
                <a:solidFill>
                  <a:srgbClr val="800000"/>
                </a:solidFill>
              </a:rPr>
              <a:t>DtldNbOfTxs</a:t>
            </a:r>
            <a:r>
              <a:rPr lang="en-GB" sz="1200" dirty="0">
                <a:solidFill>
                  <a:srgbClr val="0000FF"/>
                </a:solidFill>
              </a:rPr>
              <a:t>&gt;</a:t>
            </a:r>
          </a:p>
          <a:p>
            <a:pPr lvl="6">
              <a:defRPr/>
            </a:pPr>
            <a:r>
              <a:rPr lang="en-GB" sz="1200" dirty="0">
                <a:solidFill>
                  <a:srgbClr val="0000FF"/>
                </a:solidFill>
              </a:rPr>
              <a:t>&lt;</a:t>
            </a:r>
            <a:r>
              <a:rPr lang="en-GB" sz="1200" dirty="0" err="1">
                <a:solidFill>
                  <a:srgbClr val="800000"/>
                </a:solidFill>
              </a:rPr>
              <a:t>DtldSts</a:t>
            </a:r>
            <a:r>
              <a:rPr lang="en-GB" sz="1200" dirty="0">
                <a:solidFill>
                  <a:srgbClr val="0000FF"/>
                </a:solidFill>
              </a:rPr>
              <a:t>&gt;</a:t>
            </a:r>
            <a:r>
              <a:rPr lang="en-GB" sz="1200" dirty="0">
                <a:solidFill>
                  <a:srgbClr val="000000"/>
                </a:solidFill>
              </a:rPr>
              <a:t>RJCT</a:t>
            </a:r>
            <a:r>
              <a:rPr lang="en-GB" sz="1200" dirty="0">
                <a:solidFill>
                  <a:srgbClr val="0000FF"/>
                </a:solidFill>
              </a:rPr>
              <a:t>&lt;/</a:t>
            </a:r>
            <a:r>
              <a:rPr lang="en-GB" sz="1200" dirty="0" err="1">
                <a:solidFill>
                  <a:srgbClr val="800000"/>
                </a:solidFill>
              </a:rPr>
              <a:t>DtldSts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NbOfRcrdsPerSts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NbOfRcrdsPerSts</a:t>
            </a:r>
            <a:r>
              <a:rPr lang="en-GB" sz="1200" dirty="0">
                <a:solidFill>
                  <a:srgbClr val="0000FF"/>
                </a:solidFill>
              </a:rPr>
              <a:t>&gt;</a:t>
            </a:r>
          </a:p>
          <a:p>
            <a:pPr lvl="6">
              <a:defRPr/>
            </a:pPr>
            <a:r>
              <a:rPr lang="en-GB" sz="1200" dirty="0">
                <a:solidFill>
                  <a:srgbClr val="0000FF"/>
                </a:solidFill>
              </a:rPr>
              <a:t>&lt;</a:t>
            </a:r>
            <a:r>
              <a:rPr lang="en-GB" sz="1200" dirty="0" err="1">
                <a:solidFill>
                  <a:srgbClr val="800000"/>
                </a:solidFill>
              </a:rPr>
              <a:t>DtldNbOfTxs</a:t>
            </a:r>
            <a:r>
              <a:rPr lang="en-GB" sz="1200" dirty="0">
                <a:solidFill>
                  <a:srgbClr val="0000FF"/>
                </a:solidFill>
              </a:rPr>
              <a:t>&gt;</a:t>
            </a:r>
            <a:r>
              <a:rPr lang="en-GB" sz="1200" dirty="0">
                <a:solidFill>
                  <a:srgbClr val="000000"/>
                </a:solidFill>
              </a:rPr>
              <a:t>2</a:t>
            </a:r>
            <a:r>
              <a:rPr lang="en-GB" sz="1200" dirty="0">
                <a:solidFill>
                  <a:srgbClr val="0000FF"/>
                </a:solidFill>
              </a:rPr>
              <a:t>&lt;/</a:t>
            </a:r>
            <a:r>
              <a:rPr lang="en-GB" sz="1200" dirty="0" err="1">
                <a:solidFill>
                  <a:srgbClr val="800000"/>
                </a:solidFill>
              </a:rPr>
              <a:t>DtldNbOfTxs</a:t>
            </a:r>
            <a:r>
              <a:rPr lang="en-GB" sz="1200" dirty="0">
                <a:solidFill>
                  <a:srgbClr val="0000FF"/>
                </a:solidFill>
              </a:rPr>
              <a:t>&gt;</a:t>
            </a:r>
          </a:p>
          <a:p>
            <a:pPr lvl="6">
              <a:defRPr/>
            </a:pPr>
            <a:r>
              <a:rPr lang="en-GB" sz="1200" dirty="0">
                <a:solidFill>
                  <a:srgbClr val="0000FF"/>
                </a:solidFill>
              </a:rPr>
              <a:t>&lt;</a:t>
            </a:r>
            <a:r>
              <a:rPr lang="en-GB" sz="1200" dirty="0" err="1">
                <a:solidFill>
                  <a:srgbClr val="800000"/>
                </a:solidFill>
              </a:rPr>
              <a:t>DtldSts</a:t>
            </a:r>
            <a:r>
              <a:rPr lang="en-GB" sz="1200" dirty="0">
                <a:solidFill>
                  <a:srgbClr val="0000FF"/>
                </a:solidFill>
              </a:rPr>
              <a:t>&gt;</a:t>
            </a:r>
            <a:r>
              <a:rPr lang="en-GB" sz="1200" dirty="0">
                <a:solidFill>
                  <a:srgbClr val="000000"/>
                </a:solidFill>
              </a:rPr>
              <a:t>RCVD</a:t>
            </a:r>
            <a:r>
              <a:rPr lang="en-GB" sz="1200" dirty="0">
                <a:solidFill>
                  <a:srgbClr val="0000FF"/>
                </a:solidFill>
              </a:rPr>
              <a:t>&lt;/</a:t>
            </a:r>
            <a:r>
              <a:rPr lang="en-GB" sz="1200" dirty="0" err="1">
                <a:solidFill>
                  <a:srgbClr val="800000"/>
                </a:solidFill>
              </a:rPr>
              <a:t>DtldSts</a:t>
            </a:r>
            <a:r>
              <a:rPr lang="en-GB" sz="1200" dirty="0">
                <a:solidFill>
                  <a:srgbClr val="0000FF"/>
                </a:solidFill>
              </a:rPr>
              <a:t>&gt;</a:t>
            </a:r>
          </a:p>
          <a:p>
            <a:pPr lvl="5">
              <a:defRPr/>
            </a:pPr>
            <a:r>
              <a:rPr lang="en-GB" sz="1200" dirty="0">
                <a:solidFill>
                  <a:srgbClr val="0000FF"/>
                </a:solidFill>
              </a:rPr>
              <a:t>&lt;/</a:t>
            </a:r>
            <a:r>
              <a:rPr lang="en-GB" sz="1200" dirty="0" err="1">
                <a:solidFill>
                  <a:srgbClr val="800000"/>
                </a:solidFill>
              </a:rPr>
              <a:t>NbOfRcrdsPerSts</a:t>
            </a:r>
            <a:r>
              <a:rPr lang="en-GB" sz="1200" dirty="0">
                <a:solidFill>
                  <a:srgbClr val="0000FF"/>
                </a:solidFill>
              </a:rPr>
              <a:t>&gt;</a:t>
            </a:r>
          </a:p>
          <a:p>
            <a:pPr lvl="4">
              <a:defRPr/>
            </a:pPr>
            <a:r>
              <a:rPr lang="en-GB" sz="1200" dirty="0">
                <a:solidFill>
                  <a:srgbClr val="0000FF"/>
                </a:solidFill>
              </a:rPr>
              <a:t>&lt;/</a:t>
            </a:r>
            <a:r>
              <a:rPr lang="en-GB" sz="1200" dirty="0" err="1">
                <a:solidFill>
                  <a:srgbClr val="800000"/>
                </a:solidFill>
              </a:rPr>
              <a:t>Sttstcs</a:t>
            </a:r>
            <a:r>
              <a:rPr lang="en-GB" sz="1200" dirty="0">
                <a:solidFill>
                  <a:srgbClr val="0000FF"/>
                </a:solidFill>
              </a:rPr>
              <a:t>&gt;</a:t>
            </a:r>
          </a:p>
          <a:p>
            <a:pPr lvl="3">
              <a:defRPr/>
            </a:pPr>
            <a:r>
              <a:rPr lang="en-GB" sz="1200" dirty="0">
                <a:solidFill>
                  <a:srgbClr val="0000FF"/>
                </a:solidFill>
              </a:rPr>
              <a:t>&lt;/</a:t>
            </a:r>
            <a:r>
              <a:rPr lang="en-GB" sz="1200" dirty="0" err="1">
                <a:solidFill>
                  <a:srgbClr val="800000"/>
                </a:solidFill>
              </a:rPr>
              <a:t>MsgSts</a:t>
            </a:r>
            <a:r>
              <a:rPr lang="en-GB" sz="1200" dirty="0">
                <a:solidFill>
                  <a:srgbClr val="0000FF"/>
                </a:solidFill>
              </a:rPr>
              <a:t>&gt;</a:t>
            </a:r>
          </a:p>
          <a:p>
            <a:pPr lvl="3">
              <a:defRPr/>
            </a:pPr>
            <a:r>
              <a:rPr kumimoji="0" lang="en-GB"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a:t>
            </a:r>
            <a:endParaRPr kumimoji="0" lang="da-DK"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endParaRPr>
          </a:p>
        </p:txBody>
      </p:sp>
    </p:spTree>
    <p:extLst>
      <p:ext uri="{BB962C8B-B14F-4D97-AF65-F5344CB8AC3E}">
        <p14:creationId xmlns:p14="http://schemas.microsoft.com/office/powerpoint/2010/main" val="3371216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488" y="620688"/>
            <a:ext cx="8722888" cy="576065"/>
          </a:xfrm>
        </p:spPr>
        <p:txBody>
          <a:bodyPr>
            <a:normAutofit/>
          </a:bodyPr>
          <a:lstStyle/>
          <a:p>
            <a:r>
              <a:rPr lang="da-DK" sz="2400" dirty="0"/>
              <a:t>CPRS Feedback Message Content (continued) </a:t>
            </a:r>
          </a:p>
        </p:txBody>
      </p:sp>
      <p:sp>
        <p:nvSpPr>
          <p:cNvPr id="5" name="Plassholder for lysbildenummer 4"/>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C11D439-B8EA-495A-9D11-975964FD98FB}" type="slidenum">
              <a:rPr kumimoji="0" lang="nb-NO" sz="1000" b="0" i="0" u="none" strike="noStrike" kern="1200" cap="none" spc="0" normalizeH="0" baseline="0" noProof="0" smtClean="0">
                <a:ln>
                  <a:noFill/>
                </a:ln>
                <a:solidFill>
                  <a:srgbClr val="000000"/>
                </a:solidFill>
                <a:effectLst/>
                <a:uLnTx/>
                <a:uFillTx/>
                <a:latin typeface="Arial" charset="0"/>
                <a:ea typeface="ＭＳ Ｐゴシック" pitchFamily="48" charset="-128"/>
                <a:cs typeface="Arial"/>
              </a:rPr>
              <a:pPr marL="0" marR="0" lvl="0" indent="0" algn="l" defTabSz="914400" rtl="0" eaLnBrk="0" fontAlgn="base" latinLnBrk="0" hangingPunct="0">
                <a:lnSpc>
                  <a:spcPct val="100000"/>
                </a:lnSpc>
                <a:spcBef>
                  <a:spcPct val="0"/>
                </a:spcBef>
                <a:spcAft>
                  <a:spcPct val="0"/>
                </a:spcAft>
                <a:buClrTx/>
                <a:buSzTx/>
                <a:buFontTx/>
                <a:buNone/>
                <a:tabLst/>
                <a:defRPr/>
              </a:pPr>
              <a:t>58</a:t>
            </a:fld>
            <a:endParaRPr kumimoji="0" lang="nb-NO" sz="10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6" name="Plassholder for bunntekst 5"/>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charset="0"/>
                <a:ea typeface="ＭＳ Ｐゴシック" pitchFamily="48" charset="-128"/>
                <a:cs typeface="Arial"/>
              </a:rPr>
              <a:t>MiFID II - CPRS 2017</a:t>
            </a:r>
            <a:endParaRPr kumimoji="0" lang="nb-NO" sz="10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 name="Rectangle 2">
            <a:extLst>
              <a:ext uri="{FF2B5EF4-FFF2-40B4-BE49-F238E27FC236}">
                <a16:creationId xmlns:a16="http://schemas.microsoft.com/office/drawing/2014/main" id="{FFAA2FA8-9C91-43F4-B2CC-F471493CEB89}"/>
              </a:ext>
            </a:extLst>
          </p:cNvPr>
          <p:cNvSpPr/>
          <p:nvPr/>
        </p:nvSpPr>
        <p:spPr>
          <a:xfrm>
            <a:off x="344488" y="1196752"/>
            <a:ext cx="8366655" cy="4847481"/>
          </a:xfrm>
          <a:prstGeom prst="rect">
            <a:avLst/>
          </a:prstGeom>
        </p:spPr>
        <p:txBody>
          <a:bodyPr wrap="square">
            <a:spAutoFit/>
          </a:bodyPr>
          <a:lstStyle/>
          <a:p>
            <a:pPr>
              <a:spcBef>
                <a:spcPts val="0"/>
              </a:spcBef>
              <a:spcAft>
                <a:spcPts val="0"/>
              </a:spcAft>
            </a:pPr>
            <a:r>
              <a:rPr lang="en-GB" sz="1200" dirty="0"/>
              <a:t>…</a:t>
            </a:r>
          </a:p>
          <a:p>
            <a:pPr lvl="4">
              <a:spcBef>
                <a:spcPts val="0"/>
              </a:spcBef>
              <a:spcAft>
                <a:spcPts val="0"/>
              </a:spcAft>
            </a:pPr>
            <a:r>
              <a:rPr lang="en-GB" sz="1200" dirty="0">
                <a:solidFill>
                  <a:srgbClr val="0000FF"/>
                </a:solidFill>
              </a:rPr>
              <a:t>&lt;</a:t>
            </a:r>
            <a:r>
              <a:rPr lang="en-GB" sz="1200" dirty="0" err="1">
                <a:solidFill>
                  <a:srgbClr val="800000"/>
                </a:solidFill>
              </a:rPr>
              <a:t>RcrdSts</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OrgnlRcrdId</a:t>
            </a:r>
            <a:r>
              <a:rPr lang="en-GB" sz="1200" dirty="0">
                <a:solidFill>
                  <a:srgbClr val="0000FF"/>
                </a:solidFill>
              </a:rPr>
              <a:t>&gt;</a:t>
            </a:r>
            <a:r>
              <a:rPr lang="en-GB" sz="1200" dirty="0"/>
              <a:t>PERFTEST0005</a:t>
            </a:r>
            <a:r>
              <a:rPr lang="en-GB" sz="1200" dirty="0">
                <a:solidFill>
                  <a:srgbClr val="0000FF"/>
                </a:solidFill>
              </a:rPr>
              <a:t>&lt;/</a:t>
            </a:r>
            <a:r>
              <a:rPr lang="en-GB" sz="1200" dirty="0" err="1">
                <a:solidFill>
                  <a:srgbClr val="800000"/>
                </a:solidFill>
              </a:rPr>
              <a:t>OrgnlRcrdId</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Sts</a:t>
            </a:r>
            <a:r>
              <a:rPr lang="en-GB" sz="1200" dirty="0">
                <a:solidFill>
                  <a:srgbClr val="0000FF"/>
                </a:solidFill>
              </a:rPr>
              <a:t>&gt;</a:t>
            </a:r>
            <a:r>
              <a:rPr lang="en-GB" sz="1200" dirty="0"/>
              <a:t>RJCT</a:t>
            </a:r>
            <a:r>
              <a:rPr lang="en-GB" sz="1200" dirty="0">
                <a:solidFill>
                  <a:srgbClr val="0000FF"/>
                </a:solidFill>
              </a:rPr>
              <a:t>&lt;/</a:t>
            </a:r>
            <a:r>
              <a:rPr lang="en-GB" sz="1200" dirty="0" err="1">
                <a:solidFill>
                  <a:srgbClr val="800000"/>
                </a:solidFill>
              </a:rPr>
              <a:t>Sts</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VldtnRule</a:t>
            </a:r>
            <a:r>
              <a:rPr lang="en-GB" sz="1200" dirty="0">
                <a:solidFill>
                  <a:srgbClr val="0000FF"/>
                </a:solidFill>
              </a:rPr>
              <a:t>&gt;</a:t>
            </a:r>
          </a:p>
          <a:p>
            <a:pPr lvl="6"/>
            <a:r>
              <a:rPr lang="en-GB" sz="1200" dirty="0">
                <a:solidFill>
                  <a:srgbClr val="0000FF"/>
                </a:solidFill>
              </a:rPr>
              <a:t>&lt;</a:t>
            </a:r>
            <a:r>
              <a:rPr lang="en-GB" sz="1200" dirty="0">
                <a:solidFill>
                  <a:srgbClr val="800000"/>
                </a:solidFill>
              </a:rPr>
              <a:t>Id</a:t>
            </a:r>
            <a:r>
              <a:rPr lang="en-GB" sz="1200" dirty="0">
                <a:solidFill>
                  <a:srgbClr val="0000FF"/>
                </a:solidFill>
              </a:rPr>
              <a:t>&gt;</a:t>
            </a:r>
            <a:r>
              <a:rPr lang="en-GB" sz="1200" dirty="0"/>
              <a:t>CPR-919</a:t>
            </a:r>
            <a:r>
              <a:rPr lang="en-GB" sz="1200" dirty="0">
                <a:solidFill>
                  <a:srgbClr val="0000FF"/>
                </a:solidFill>
              </a:rPr>
              <a:t>&lt;/</a:t>
            </a:r>
            <a:r>
              <a:rPr lang="en-GB" sz="1200" dirty="0">
                <a:solidFill>
                  <a:srgbClr val="800000"/>
                </a:solidFill>
              </a:rPr>
              <a:t>Id</a:t>
            </a:r>
            <a:r>
              <a:rPr lang="en-GB" sz="1200" dirty="0">
                <a:solidFill>
                  <a:srgbClr val="0000FF"/>
                </a:solidFill>
              </a:rPr>
              <a:t>&gt;</a:t>
            </a:r>
          </a:p>
          <a:p>
            <a:pPr lvl="6"/>
            <a:r>
              <a:rPr lang="en-GB" sz="1200" dirty="0">
                <a:solidFill>
                  <a:srgbClr val="0000FF"/>
                </a:solidFill>
              </a:rPr>
              <a:t>&lt;</a:t>
            </a:r>
            <a:r>
              <a:rPr lang="en-GB" sz="1200" dirty="0" err="1">
                <a:solidFill>
                  <a:srgbClr val="800000"/>
                </a:solidFill>
              </a:rPr>
              <a:t>Desc</a:t>
            </a:r>
            <a:r>
              <a:rPr lang="en-GB" sz="1200" dirty="0">
                <a:solidFill>
                  <a:srgbClr val="0000FF"/>
                </a:solidFill>
              </a:rPr>
              <a:t>&gt;</a:t>
            </a:r>
            <a:r>
              <a:rPr lang="en-GB" sz="1200" dirty="0"/>
              <a:t>The Venue Product Code and/or Trading Venue Identifier is not recognised, or the combination is not valid for the trade date, or the Notation of the Position Quantity is not associated with the Venue Product Code.&lt;/</a:t>
            </a:r>
            <a:r>
              <a:rPr lang="en-GB" sz="1200" dirty="0" err="1">
                <a:solidFill>
                  <a:srgbClr val="800000"/>
                </a:solidFill>
              </a:rPr>
              <a:t>Desc</a:t>
            </a:r>
            <a:r>
              <a:rPr lang="en-GB" sz="1200" dirty="0"/>
              <a:t>&gt;</a:t>
            </a:r>
          </a:p>
          <a:p>
            <a:pPr lvl="5"/>
            <a:r>
              <a:rPr lang="en-GB" sz="1200" dirty="0">
                <a:solidFill>
                  <a:srgbClr val="0000FF"/>
                </a:solidFill>
              </a:rPr>
              <a:t>&lt;/</a:t>
            </a:r>
            <a:r>
              <a:rPr lang="en-GB" sz="1200" dirty="0" err="1">
                <a:solidFill>
                  <a:srgbClr val="800000"/>
                </a:solidFill>
              </a:rPr>
              <a:t>VldtnRule</a:t>
            </a:r>
            <a:r>
              <a:rPr lang="en-GB" sz="1200" dirty="0">
                <a:solidFill>
                  <a:srgbClr val="0000FF"/>
                </a:solidFill>
              </a:rPr>
              <a:t>&gt;</a:t>
            </a:r>
          </a:p>
          <a:p>
            <a:pPr lvl="4"/>
            <a:r>
              <a:rPr lang="en-GB" sz="1200" dirty="0">
                <a:solidFill>
                  <a:srgbClr val="0000FF"/>
                </a:solidFill>
              </a:rPr>
              <a:t>&lt;/</a:t>
            </a:r>
            <a:r>
              <a:rPr lang="en-GB" sz="1200" dirty="0" err="1">
                <a:solidFill>
                  <a:srgbClr val="800000"/>
                </a:solidFill>
              </a:rPr>
              <a:t>RcrdSts</a:t>
            </a:r>
            <a:r>
              <a:rPr lang="en-GB" sz="1200" dirty="0">
                <a:solidFill>
                  <a:srgbClr val="0000FF"/>
                </a:solidFill>
              </a:rPr>
              <a:t>&gt;</a:t>
            </a:r>
          </a:p>
          <a:p>
            <a:pPr lvl="4"/>
            <a:r>
              <a:rPr lang="en-GB" sz="1200" dirty="0">
                <a:solidFill>
                  <a:srgbClr val="0000FF"/>
                </a:solidFill>
              </a:rPr>
              <a:t>&lt;</a:t>
            </a:r>
            <a:r>
              <a:rPr lang="en-GB" sz="1200" dirty="0" err="1">
                <a:solidFill>
                  <a:srgbClr val="800000"/>
                </a:solidFill>
              </a:rPr>
              <a:t>RcrdSts</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OrgnlRcrdId</a:t>
            </a:r>
            <a:r>
              <a:rPr lang="en-GB" sz="1200" dirty="0">
                <a:solidFill>
                  <a:srgbClr val="0000FF"/>
                </a:solidFill>
              </a:rPr>
              <a:t>&gt;</a:t>
            </a:r>
            <a:r>
              <a:rPr lang="en-GB" sz="1200" dirty="0"/>
              <a:t>PERFTEST0006</a:t>
            </a:r>
            <a:r>
              <a:rPr lang="en-GB" sz="1200" dirty="0">
                <a:solidFill>
                  <a:srgbClr val="0000FF"/>
                </a:solidFill>
              </a:rPr>
              <a:t>&lt;/</a:t>
            </a:r>
            <a:r>
              <a:rPr lang="en-GB" sz="1200" dirty="0" err="1">
                <a:solidFill>
                  <a:srgbClr val="800000"/>
                </a:solidFill>
              </a:rPr>
              <a:t>OrgnlRcrdId</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Sts</a:t>
            </a:r>
            <a:r>
              <a:rPr lang="en-GB" sz="1200" dirty="0">
                <a:solidFill>
                  <a:srgbClr val="0000FF"/>
                </a:solidFill>
              </a:rPr>
              <a:t>&gt;</a:t>
            </a:r>
            <a:r>
              <a:rPr lang="en-GB" sz="1200" dirty="0"/>
              <a:t>RCVD</a:t>
            </a:r>
            <a:r>
              <a:rPr lang="en-GB" sz="1200" dirty="0">
                <a:solidFill>
                  <a:srgbClr val="0000FF"/>
                </a:solidFill>
              </a:rPr>
              <a:t>&lt;/</a:t>
            </a:r>
            <a:r>
              <a:rPr lang="en-GB" sz="1200" dirty="0" err="1">
                <a:solidFill>
                  <a:srgbClr val="800000"/>
                </a:solidFill>
              </a:rPr>
              <a:t>Sts</a:t>
            </a:r>
            <a:r>
              <a:rPr lang="en-GB" sz="1200" dirty="0">
                <a:solidFill>
                  <a:srgbClr val="0000FF"/>
                </a:solidFill>
              </a:rPr>
              <a:t>&gt;</a:t>
            </a:r>
          </a:p>
          <a:p>
            <a:pPr lvl="4"/>
            <a:r>
              <a:rPr lang="en-GB" sz="1200" dirty="0">
                <a:solidFill>
                  <a:srgbClr val="0000FF"/>
                </a:solidFill>
              </a:rPr>
              <a:t>&lt;/</a:t>
            </a:r>
            <a:r>
              <a:rPr lang="en-GB" sz="1200" dirty="0" err="1">
                <a:solidFill>
                  <a:srgbClr val="800000"/>
                </a:solidFill>
              </a:rPr>
              <a:t>RcrdSts</a:t>
            </a:r>
            <a:r>
              <a:rPr lang="en-GB" sz="1200" dirty="0">
                <a:solidFill>
                  <a:srgbClr val="0000FF"/>
                </a:solidFill>
              </a:rPr>
              <a:t>&gt;</a:t>
            </a:r>
          </a:p>
          <a:p>
            <a:pPr lvl="4"/>
            <a:r>
              <a:rPr lang="en-GB" sz="1200" dirty="0">
                <a:solidFill>
                  <a:srgbClr val="0000FF"/>
                </a:solidFill>
              </a:rPr>
              <a:t>&lt;</a:t>
            </a:r>
            <a:r>
              <a:rPr lang="en-GB" sz="1200" dirty="0" err="1">
                <a:solidFill>
                  <a:srgbClr val="800000"/>
                </a:solidFill>
              </a:rPr>
              <a:t>RcrdSts</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OrgnlRcrdId</a:t>
            </a:r>
            <a:r>
              <a:rPr lang="en-GB" sz="1200" dirty="0">
                <a:solidFill>
                  <a:srgbClr val="0000FF"/>
                </a:solidFill>
              </a:rPr>
              <a:t>&gt;</a:t>
            </a:r>
            <a:r>
              <a:rPr lang="en-GB" sz="1200" dirty="0"/>
              <a:t>PERFTEST0007</a:t>
            </a:r>
            <a:r>
              <a:rPr lang="en-GB" sz="1200" dirty="0">
                <a:solidFill>
                  <a:srgbClr val="0000FF"/>
                </a:solidFill>
              </a:rPr>
              <a:t>&lt;/</a:t>
            </a:r>
            <a:r>
              <a:rPr lang="en-GB" sz="1200" dirty="0" err="1">
                <a:solidFill>
                  <a:srgbClr val="800000"/>
                </a:solidFill>
              </a:rPr>
              <a:t>OrgnlRcrdId</a:t>
            </a:r>
            <a:r>
              <a:rPr lang="en-GB" sz="1200" dirty="0">
                <a:solidFill>
                  <a:srgbClr val="0000FF"/>
                </a:solidFill>
              </a:rPr>
              <a:t>&gt;</a:t>
            </a:r>
          </a:p>
          <a:p>
            <a:pPr lvl="5"/>
            <a:r>
              <a:rPr lang="en-GB" sz="1200" dirty="0">
                <a:solidFill>
                  <a:srgbClr val="0000FF"/>
                </a:solidFill>
              </a:rPr>
              <a:t>&lt;</a:t>
            </a:r>
            <a:r>
              <a:rPr lang="en-GB" sz="1200" dirty="0" err="1">
                <a:solidFill>
                  <a:srgbClr val="800000"/>
                </a:solidFill>
              </a:rPr>
              <a:t>Sts</a:t>
            </a:r>
            <a:r>
              <a:rPr lang="en-GB" sz="1200" dirty="0">
                <a:solidFill>
                  <a:srgbClr val="0000FF"/>
                </a:solidFill>
              </a:rPr>
              <a:t>&gt;</a:t>
            </a:r>
            <a:r>
              <a:rPr lang="en-GB" sz="1200" dirty="0"/>
              <a:t>RCVD</a:t>
            </a:r>
            <a:r>
              <a:rPr lang="en-GB" sz="1200" dirty="0">
                <a:solidFill>
                  <a:srgbClr val="0000FF"/>
                </a:solidFill>
              </a:rPr>
              <a:t>&lt;/</a:t>
            </a:r>
            <a:r>
              <a:rPr lang="en-GB" sz="1200" dirty="0" err="1">
                <a:solidFill>
                  <a:srgbClr val="800000"/>
                </a:solidFill>
              </a:rPr>
              <a:t>Sts</a:t>
            </a:r>
            <a:r>
              <a:rPr lang="en-GB" sz="1200" dirty="0">
                <a:solidFill>
                  <a:srgbClr val="0000FF"/>
                </a:solidFill>
              </a:rPr>
              <a:t>&gt;</a:t>
            </a:r>
          </a:p>
          <a:p>
            <a:pPr lvl="4"/>
            <a:r>
              <a:rPr lang="en-GB" sz="1200" dirty="0">
                <a:solidFill>
                  <a:srgbClr val="0000FF"/>
                </a:solidFill>
              </a:rPr>
              <a:t>&lt;/</a:t>
            </a:r>
            <a:r>
              <a:rPr lang="en-GB" sz="1200" dirty="0" err="1">
                <a:solidFill>
                  <a:srgbClr val="800000"/>
                </a:solidFill>
              </a:rPr>
              <a:t>RcrdSts</a:t>
            </a:r>
            <a:r>
              <a:rPr lang="en-GB" sz="1200" dirty="0">
                <a:solidFill>
                  <a:srgbClr val="0000FF"/>
                </a:solidFill>
              </a:rPr>
              <a:t>&gt;</a:t>
            </a:r>
          </a:p>
          <a:p>
            <a:pPr lvl="3"/>
            <a:r>
              <a:rPr lang="en-GB" sz="1200" dirty="0">
                <a:solidFill>
                  <a:srgbClr val="0000FF"/>
                </a:solidFill>
              </a:rPr>
              <a:t>&lt;/</a:t>
            </a:r>
            <a:r>
              <a:rPr lang="en-GB" sz="1200" dirty="0" err="1">
                <a:solidFill>
                  <a:srgbClr val="800000"/>
                </a:solidFill>
              </a:rPr>
              <a:t>StsAdvc</a:t>
            </a:r>
            <a:r>
              <a:rPr lang="en-GB" sz="1200" dirty="0">
                <a:solidFill>
                  <a:srgbClr val="0000FF"/>
                </a:solidFill>
              </a:rPr>
              <a:t>&gt;</a:t>
            </a:r>
          </a:p>
          <a:p>
            <a:pPr lvl="2"/>
            <a:r>
              <a:rPr lang="en-GB" sz="1200" dirty="0">
                <a:solidFill>
                  <a:srgbClr val="0000FF"/>
                </a:solidFill>
              </a:rPr>
              <a:t>&lt;/</a:t>
            </a:r>
            <a:r>
              <a:rPr lang="en-GB" sz="1200" dirty="0" err="1">
                <a:solidFill>
                  <a:srgbClr val="800000"/>
                </a:solidFill>
              </a:rPr>
              <a:t>MsgRptIdr</a:t>
            </a:r>
            <a:r>
              <a:rPr lang="en-GB" sz="1200" dirty="0">
                <a:solidFill>
                  <a:srgbClr val="0000FF"/>
                </a:solidFill>
              </a:rPr>
              <a:t>&gt;</a:t>
            </a:r>
          </a:p>
          <a:p>
            <a:pPr lvl="1"/>
            <a:r>
              <a:rPr lang="en-GB" sz="1200" dirty="0">
                <a:solidFill>
                  <a:srgbClr val="0000FF"/>
                </a:solidFill>
              </a:rPr>
              <a:t>&lt;/</a:t>
            </a:r>
            <a:r>
              <a:rPr lang="en-GB" sz="1200" dirty="0" err="1">
                <a:solidFill>
                  <a:srgbClr val="800000"/>
                </a:solidFill>
              </a:rPr>
              <a:t>StsAdvc</a:t>
            </a:r>
            <a:r>
              <a:rPr lang="en-GB" sz="1200" dirty="0">
                <a:solidFill>
                  <a:srgbClr val="0000FF"/>
                </a:solidFill>
              </a:rPr>
              <a:t>&gt;</a:t>
            </a:r>
          </a:p>
          <a:p>
            <a:r>
              <a:rPr lang="en-GB" sz="1200" dirty="0">
                <a:solidFill>
                  <a:srgbClr val="0000FF"/>
                </a:solidFill>
              </a:rPr>
              <a:t>&lt;/</a:t>
            </a:r>
            <a:r>
              <a:rPr lang="en-GB" sz="1200" dirty="0" err="1">
                <a:solidFill>
                  <a:srgbClr val="800000"/>
                </a:solidFill>
              </a:rPr>
              <a:t>FinInstrmRptgStsAdvc</a:t>
            </a:r>
            <a:r>
              <a:rPr lang="en-GB" sz="1200" dirty="0">
                <a:solidFill>
                  <a:srgbClr val="0000FF"/>
                </a:solidFill>
              </a:rPr>
              <a:t>&gt;</a:t>
            </a:r>
            <a:endParaRPr lang="da-DK" sz="1200" dirty="0">
              <a:solidFill>
                <a:srgbClr val="0000FF"/>
              </a:solidFill>
            </a:endParaRPr>
          </a:p>
          <a:p>
            <a:pPr>
              <a:spcBef>
                <a:spcPts val="0"/>
              </a:spcBef>
              <a:spcAft>
                <a:spcPts val="0"/>
              </a:spcAft>
            </a:pPr>
            <a:r>
              <a:rPr lang="nb-NO" sz="1200" dirty="0"/>
              <a:t>…</a:t>
            </a:r>
            <a:endParaRPr lang="en-GB" sz="1200" dirty="0"/>
          </a:p>
          <a:p>
            <a:pPr>
              <a:spcBef>
                <a:spcPts val="0"/>
              </a:spcBef>
              <a:spcAft>
                <a:spcPts val="0"/>
              </a:spcAft>
            </a:pPr>
            <a:r>
              <a:rPr lang="nb-NO" sz="1200" dirty="0"/>
              <a:t>…</a:t>
            </a:r>
            <a:endParaRPr lang="da-DK" sz="1200" dirty="0"/>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endParaRPr>
          </a:p>
        </p:txBody>
      </p:sp>
    </p:spTree>
    <p:extLst>
      <p:ext uri="{BB962C8B-B14F-4D97-AF65-F5344CB8AC3E}">
        <p14:creationId xmlns:p14="http://schemas.microsoft.com/office/powerpoint/2010/main" val="3249993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Abbreviations</a:t>
            </a:r>
            <a:endParaRPr lang="en-GB" dirty="0"/>
          </a:p>
        </p:txBody>
      </p:sp>
      <p:sp>
        <p:nvSpPr>
          <p:cNvPr id="3" name="Plassholder for innhold 2"/>
          <p:cNvSpPr>
            <a:spLocks noGrp="1"/>
          </p:cNvSpPr>
          <p:nvPr>
            <p:ph idx="1"/>
          </p:nvPr>
        </p:nvSpPr>
        <p:spPr>
          <a:xfrm>
            <a:off x="488950" y="1196752"/>
            <a:ext cx="9177338" cy="4525963"/>
          </a:xfrm>
        </p:spPr>
        <p:txBody>
          <a:bodyPr/>
          <a:lstStyle/>
          <a:p>
            <a:r>
              <a:rPr lang="en-GB" sz="1400" dirty="0"/>
              <a:t>BAH: Business Application Header</a:t>
            </a:r>
          </a:p>
          <a:p>
            <a:r>
              <a:rPr lang="en-GB" sz="1400" dirty="0"/>
              <a:t>CCA: Central Competent Authority</a:t>
            </a:r>
          </a:p>
          <a:p>
            <a:r>
              <a:rPr lang="en-GB" sz="1400" dirty="0"/>
              <a:t>CET: Central European Time</a:t>
            </a:r>
          </a:p>
          <a:p>
            <a:r>
              <a:rPr lang="en-GB" sz="1400" dirty="0"/>
              <a:t>CPRS: Commodity Position Reporting System</a:t>
            </a:r>
          </a:p>
          <a:p>
            <a:r>
              <a:rPr lang="en-GB" sz="1400" dirty="0"/>
              <a:t>EEOTC: Economically Equivalent Over The Counter</a:t>
            </a:r>
          </a:p>
          <a:p>
            <a:r>
              <a:rPr lang="en-GB" sz="1400" dirty="0"/>
              <a:t>ESMA: European Securities and Markets Authority</a:t>
            </a:r>
          </a:p>
          <a:p>
            <a:r>
              <a:rPr lang="en-GB" sz="1400" dirty="0"/>
              <a:t>ETD: Exchange Traded Derivative</a:t>
            </a:r>
          </a:p>
          <a:p>
            <a:r>
              <a:rPr lang="en-GB" sz="1400" dirty="0"/>
              <a:t>GLEIF: Global Legal Entity Identifier Foundation</a:t>
            </a:r>
          </a:p>
          <a:p>
            <a:r>
              <a:rPr lang="en-GB" sz="1400" dirty="0"/>
              <a:t>IF: Investment Firm</a:t>
            </a:r>
          </a:p>
          <a:p>
            <a:r>
              <a:rPr lang="en-GB" sz="1400" dirty="0"/>
              <a:t>ISIN: International Securities Identification Number</a:t>
            </a:r>
          </a:p>
          <a:p>
            <a:r>
              <a:rPr lang="en-GB" sz="1400" dirty="0"/>
              <a:t>LEI: Legal Entity Identifier</a:t>
            </a:r>
          </a:p>
          <a:p>
            <a:r>
              <a:rPr lang="en-GB" sz="1400" dirty="0"/>
              <a:t>MIC: Market Identifier Code</a:t>
            </a:r>
          </a:p>
          <a:p>
            <a:r>
              <a:rPr lang="en-GB" sz="1400" dirty="0"/>
              <a:t>NCA: National Competent Authority</a:t>
            </a:r>
          </a:p>
          <a:p>
            <a:r>
              <a:rPr lang="en-GB" sz="1400" dirty="0"/>
              <a:t>NFSA: </a:t>
            </a:r>
            <a:r>
              <a:rPr lang="nb-NO" sz="1400" dirty="0"/>
              <a:t>FINANCIAL SUPERVISORY AUTHORITY  OF NORWAY </a:t>
            </a:r>
            <a:endParaRPr lang="en-GB" sz="1400" dirty="0"/>
          </a:p>
          <a:p>
            <a:r>
              <a:rPr lang="en-GB" sz="1400" dirty="0"/>
              <a:t>SCDPR: Same Commodity Derivative Position Reports</a:t>
            </a:r>
          </a:p>
          <a:p>
            <a:r>
              <a:rPr lang="en-GB" sz="1400" dirty="0"/>
              <a:t>SFTP: Secure File Transfer Protocol</a:t>
            </a:r>
          </a:p>
          <a:p>
            <a:r>
              <a:rPr lang="en-GB" sz="1400" dirty="0"/>
              <a:t>TV: Trading Venue</a:t>
            </a:r>
          </a:p>
          <a:p>
            <a:r>
              <a:rPr lang="en-GB" sz="1400" dirty="0"/>
              <a:t>UTC: Coordinated Universal Time</a:t>
            </a:r>
          </a:p>
          <a:p>
            <a:r>
              <a:rPr lang="en-GB" sz="1400" dirty="0"/>
              <a:t>VPC: Venue Product Code</a:t>
            </a:r>
          </a:p>
          <a:p>
            <a:r>
              <a:rPr lang="en-GB" sz="1400" dirty="0"/>
              <a:t>XML: Extensible Mark-Up Language</a:t>
            </a:r>
          </a:p>
          <a:p>
            <a:r>
              <a:rPr lang="en-GB" sz="1400" dirty="0"/>
              <a:t>XSD: XML Schema Definition</a:t>
            </a:r>
          </a:p>
        </p:txBody>
      </p:sp>
      <p:sp>
        <p:nvSpPr>
          <p:cNvPr id="6" name="Plassholder for lysbildenummer 5"/>
          <p:cNvSpPr>
            <a:spLocks noGrp="1"/>
          </p:cNvSpPr>
          <p:nvPr>
            <p:ph type="sldNum" sz="quarter" idx="11"/>
          </p:nvPr>
        </p:nvSpPr>
        <p:spPr/>
        <p:txBody>
          <a:bodyPr/>
          <a:lstStyle/>
          <a:p>
            <a:fld id="{3C11D439-B8EA-495A-9D11-975964FD98FB}" type="slidenum">
              <a:rPr lang="nb-NO" smtClean="0"/>
              <a:pPr/>
              <a:t>59</a:t>
            </a:fld>
            <a:endParaRPr lang="nb-NO"/>
          </a:p>
        </p:txBody>
      </p:sp>
    </p:spTree>
    <p:extLst>
      <p:ext uri="{BB962C8B-B14F-4D97-AF65-F5344CB8AC3E}">
        <p14:creationId xmlns:p14="http://schemas.microsoft.com/office/powerpoint/2010/main" val="96984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NFSA </a:t>
            </a:r>
            <a:r>
              <a:rPr lang="en-GB" sz="2400" dirty="0">
                <a:solidFill>
                  <a:schemeClr val="accent1">
                    <a:lumMod val="50000"/>
                  </a:schemeClr>
                </a:solidFill>
              </a:rPr>
              <a:t>exceptions</a:t>
            </a:r>
          </a:p>
        </p:txBody>
      </p:sp>
      <p:sp>
        <p:nvSpPr>
          <p:cNvPr id="3" name="Plassholder for innhold 2"/>
          <p:cNvSpPr>
            <a:spLocks noGrp="1"/>
          </p:cNvSpPr>
          <p:nvPr>
            <p:ph idx="1"/>
          </p:nvPr>
        </p:nvSpPr>
        <p:spPr/>
        <p:txBody>
          <a:bodyPr/>
          <a:lstStyle/>
          <a:p>
            <a:r>
              <a:rPr lang="en-US" sz="1400" dirty="0"/>
              <a:t>TVs are best placed to ensure that the ISINs in position reports correlate with the commodity derivatives definition (i.e. ISINs correspond with the Venue Product Code), and are correctly assigned to spot month or other months.</a:t>
            </a:r>
          </a:p>
          <a:p>
            <a:r>
              <a:rPr lang="en-US" sz="1400" dirty="0"/>
              <a:t>TVs should determine and publish Venue Product Codes for commodity derivatives and emission allowances. For example, IFs will need to know the corresponding Venue Product Code for reporting EEOTC positions related to a commodity derivative.</a:t>
            </a:r>
          </a:p>
          <a:p>
            <a:r>
              <a:rPr lang="en-US" sz="1400" dirty="0"/>
              <a:t>IFs are in the best position to determine what an EEOTC for a commodity derivative is, based on the definition found in Commission Delegated Regulation (EU) 2017/591.</a:t>
            </a:r>
          </a:p>
          <a:p>
            <a:r>
              <a:rPr lang="en-US" sz="1400" dirty="0"/>
              <a:t>The NFSA will publish PRODUCT VENUE CODES and notation on their websites.</a:t>
            </a:r>
            <a:endParaRPr lang="en-GB" sz="1400" dirty="0"/>
          </a:p>
        </p:txBody>
      </p:sp>
      <p:sp>
        <p:nvSpPr>
          <p:cNvPr id="6" name="Plassholder for lysbildenummer 5"/>
          <p:cNvSpPr>
            <a:spLocks noGrp="1"/>
          </p:cNvSpPr>
          <p:nvPr>
            <p:ph type="sldNum" sz="quarter" idx="11"/>
          </p:nvPr>
        </p:nvSpPr>
        <p:spPr/>
        <p:txBody>
          <a:bodyPr/>
          <a:lstStyle/>
          <a:p>
            <a:fld id="{3C11D439-B8EA-495A-9D11-975964FD98FB}" type="slidenum">
              <a:rPr lang="nb-NO" smtClean="0"/>
              <a:pPr/>
              <a:t>6</a:t>
            </a:fld>
            <a:endParaRPr lang="nb-NO"/>
          </a:p>
        </p:txBody>
      </p:sp>
    </p:spTree>
    <p:extLst>
      <p:ext uri="{BB962C8B-B14F-4D97-AF65-F5344CB8AC3E}">
        <p14:creationId xmlns:p14="http://schemas.microsoft.com/office/powerpoint/2010/main" val="274554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Data validation</a:t>
            </a:r>
          </a:p>
        </p:txBody>
      </p:sp>
      <p:sp>
        <p:nvSpPr>
          <p:cNvPr id="3" name="Plassholder for innhold 2"/>
          <p:cNvSpPr>
            <a:spLocks noGrp="1"/>
          </p:cNvSpPr>
          <p:nvPr>
            <p:ph idx="1"/>
          </p:nvPr>
        </p:nvSpPr>
        <p:spPr/>
        <p:txBody>
          <a:bodyPr/>
          <a:lstStyle/>
          <a:p>
            <a:r>
              <a:rPr lang="en-GB" sz="1400" dirty="0"/>
              <a:t>T</a:t>
            </a:r>
            <a:r>
              <a:rPr lang="en-US" sz="1400" dirty="0"/>
              <a:t>he NFSA system (CPRS) will run data validation on all received position report files irrespective of the report’s origin (TV, IF). </a:t>
            </a:r>
          </a:p>
          <a:p>
            <a:r>
              <a:rPr lang="en-US" sz="1400" dirty="0"/>
              <a:t>The system will process the submitted files continuously and perform automated data validation to ensure compliance with the rules in place. The system will also send a feedback file to the submitting entities regardless of whether or not the submitted position report file contains errors or not. </a:t>
            </a:r>
          </a:p>
          <a:p>
            <a:r>
              <a:rPr lang="en-US" sz="1400" dirty="0"/>
              <a:t>The system may reject a submitted file or an individual record in a valid file, depending on the type of error. If there are no errors, CPRS will send to the submitting entities a feedback file stating that the submitted file is fully accepted. </a:t>
            </a:r>
          </a:p>
          <a:p>
            <a:r>
              <a:rPr lang="en-US" sz="1400" dirty="0"/>
              <a:t>Following successful validation of the file transmission and file format, content validation will only take place if reference data pertaining to that trading day is available. If at least one error for a specific record has been identified, the system will generate a feedback message for that record detailing all error codes and error messages that have been detected. This will be repeated for each record within the file (see – Content Validation Rules).</a:t>
            </a:r>
          </a:p>
          <a:p>
            <a:r>
              <a:rPr lang="en-US" sz="1400" dirty="0"/>
              <a:t>If reference data pertaining to that trading day is not yet available, the position report will be held until the reference data becomes available (see– Data Content Errors). The feedback file Extensible Mark-Up Language (XML) messages are covered in – Feedback Files Fields. The NFSA will be ensuring that there is uniqueness within the submissions by creating a unique key for the position report by combining fields such as report reference number, date of trading day, venue product code and position holder ID. </a:t>
            </a:r>
            <a:endParaRPr lang="en-GB" sz="1400" dirty="0"/>
          </a:p>
        </p:txBody>
      </p:sp>
      <p:sp>
        <p:nvSpPr>
          <p:cNvPr id="6" name="Plassholder for lysbildenummer 5"/>
          <p:cNvSpPr>
            <a:spLocks noGrp="1"/>
          </p:cNvSpPr>
          <p:nvPr>
            <p:ph type="sldNum" sz="quarter" idx="11"/>
          </p:nvPr>
        </p:nvSpPr>
        <p:spPr/>
        <p:txBody>
          <a:bodyPr/>
          <a:lstStyle/>
          <a:p>
            <a:fld id="{3C11D439-B8EA-495A-9D11-975964FD98FB}" type="slidenum">
              <a:rPr lang="nb-NO" smtClean="0"/>
              <a:pPr/>
              <a:t>7</a:t>
            </a:fld>
            <a:endParaRPr lang="nb-NO"/>
          </a:p>
        </p:txBody>
      </p:sp>
    </p:spTree>
    <p:extLst>
      <p:ext uri="{BB962C8B-B14F-4D97-AF65-F5344CB8AC3E}">
        <p14:creationId xmlns:p14="http://schemas.microsoft.com/office/powerpoint/2010/main" val="23807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26">
            <a:extLst>
              <a:ext uri="{FF2B5EF4-FFF2-40B4-BE49-F238E27FC236}">
                <a16:creationId xmlns:a16="http://schemas.microsoft.com/office/drawing/2014/main" id="{EE928BC2-6F6A-4BAA-8E2F-CAE70C0859E2}"/>
              </a:ext>
            </a:extLst>
          </p:cNvPr>
          <p:cNvSpPr/>
          <p:nvPr/>
        </p:nvSpPr>
        <p:spPr>
          <a:xfrm>
            <a:off x="4937238" y="2924944"/>
            <a:ext cx="3935272" cy="1296144"/>
          </a:xfrm>
          <a:prstGeom prst="rect">
            <a:avLst/>
          </a:prstGeom>
          <a:pattFill prst="pct5">
            <a:fgClr>
              <a:schemeClr val="bg2">
                <a:lumMod val="85000"/>
              </a:schemeClr>
            </a:fgClr>
            <a:bgClr>
              <a:schemeClr val="bg1"/>
            </a:bgClr>
          </a:patt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27" name="Rektangel 26"/>
          <p:cNvSpPr/>
          <p:nvPr/>
        </p:nvSpPr>
        <p:spPr>
          <a:xfrm>
            <a:off x="2501348" y="2924944"/>
            <a:ext cx="2379644" cy="1296144"/>
          </a:xfrm>
          <a:prstGeom prst="rect">
            <a:avLst/>
          </a:prstGeom>
          <a:pattFill prst="pct5">
            <a:fgClr>
              <a:schemeClr val="bg2">
                <a:lumMod val="8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2" name="Titel 1"/>
          <p:cNvSpPr>
            <a:spLocks noGrp="1"/>
          </p:cNvSpPr>
          <p:nvPr>
            <p:ph type="title"/>
          </p:nvPr>
        </p:nvSpPr>
        <p:spPr/>
        <p:txBody>
          <a:bodyPr/>
          <a:lstStyle/>
          <a:p>
            <a:r>
              <a:rPr lang="da-DK" dirty="0"/>
              <a:t>CPRS – Conceptual view</a:t>
            </a:r>
            <a:endParaRPr lang="en-US" dirty="0">
              <a:solidFill>
                <a:srgbClr val="FF0000"/>
              </a:solidFill>
            </a:endParaRPr>
          </a:p>
        </p:txBody>
      </p:sp>
      <p:sp>
        <p:nvSpPr>
          <p:cNvPr id="3" name="Pladsholder til indhold 2"/>
          <p:cNvSpPr>
            <a:spLocks noGrp="1"/>
          </p:cNvSpPr>
          <p:nvPr>
            <p:ph idx="1"/>
          </p:nvPr>
        </p:nvSpPr>
        <p:spPr/>
        <p:txBody>
          <a:bodyPr>
            <a:normAutofit/>
          </a:bodyPr>
          <a:lstStyle/>
          <a:p>
            <a:pPr marL="0" indent="0">
              <a:buNone/>
            </a:pPr>
            <a:r>
              <a:rPr lang="en-US" sz="1200" dirty="0"/>
              <a:t>Submitting Entities </a:t>
            </a:r>
          </a:p>
          <a:p>
            <a:pPr marL="0" indent="0">
              <a:buNone/>
            </a:pPr>
            <a:r>
              <a:rPr lang="en-US" sz="1200" dirty="0"/>
              <a:t>(TVs/IF)</a:t>
            </a:r>
          </a:p>
        </p:txBody>
      </p:sp>
      <p:sp>
        <p:nvSpPr>
          <p:cNvPr id="5" name="Rektangel 4"/>
          <p:cNvSpPr/>
          <p:nvPr/>
        </p:nvSpPr>
        <p:spPr>
          <a:xfrm>
            <a:off x="1064568" y="3212976"/>
            <a:ext cx="1008112" cy="792088"/>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Submitting entities reporting system</a:t>
            </a:r>
          </a:p>
        </p:txBody>
      </p:sp>
      <p:cxnSp>
        <p:nvCxnSpPr>
          <p:cNvPr id="7" name="Lige forbindelse 6"/>
          <p:cNvCxnSpPr/>
          <p:nvPr/>
        </p:nvCxnSpPr>
        <p:spPr>
          <a:xfrm>
            <a:off x="2432720" y="1700808"/>
            <a:ext cx="0" cy="34563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kstfelt 8"/>
          <p:cNvSpPr txBox="1"/>
          <p:nvPr/>
        </p:nvSpPr>
        <p:spPr>
          <a:xfrm>
            <a:off x="3080792" y="1628801"/>
            <a:ext cx="1592103"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Finanstilsynet CPRS</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11" name="Tekstfelt 10"/>
          <p:cNvSpPr txBox="1"/>
          <p:nvPr/>
        </p:nvSpPr>
        <p:spPr>
          <a:xfrm>
            <a:off x="5410834" y="1628801"/>
            <a:ext cx="620683"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ESMA</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cxnSp>
        <p:nvCxnSpPr>
          <p:cNvPr id="12" name="Lige forbindelse 11"/>
          <p:cNvCxnSpPr/>
          <p:nvPr/>
        </p:nvCxnSpPr>
        <p:spPr>
          <a:xfrm>
            <a:off x="4880992" y="1700808"/>
            <a:ext cx="0" cy="34563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2576736" y="3212976"/>
            <a:ext cx="1008112" cy="792088"/>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Data reception </a:t>
            </a:r>
          </a:p>
        </p:txBody>
      </p:sp>
      <p:sp>
        <p:nvSpPr>
          <p:cNvPr id="15" name="Rektangel 14"/>
          <p:cNvSpPr/>
          <p:nvPr/>
        </p:nvSpPr>
        <p:spPr>
          <a:xfrm>
            <a:off x="3816634" y="3212976"/>
            <a:ext cx="1008112" cy="792088"/>
          </a:xfrm>
          <a:prstGeom prst="rect">
            <a:avLst/>
          </a:prstGeom>
          <a:solidFill>
            <a:schemeClr val="accent2">
              <a:lumMod val="10000"/>
              <a:lumOff val="90000"/>
              <a:alpha val="18000"/>
            </a:schemeClr>
          </a:solidFill>
          <a:ln>
            <a:solidFill>
              <a:schemeClr val="tx1">
                <a:alpha val="1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Position exchange</a:t>
            </a:r>
          </a:p>
        </p:txBody>
      </p:sp>
      <p:sp>
        <p:nvSpPr>
          <p:cNvPr id="18" name="Rektangel 17"/>
          <p:cNvSpPr/>
          <p:nvPr/>
        </p:nvSpPr>
        <p:spPr>
          <a:xfrm>
            <a:off x="5169024" y="1988840"/>
            <a:ext cx="1008112" cy="79208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sz="1100" b="0" i="0" u="none" strike="noStrike" kern="1200" cap="none" spc="0" normalizeH="0" baseline="0" noProof="0" dirty="0">
                <a:ln>
                  <a:noFill/>
                </a:ln>
                <a:solidFill>
                  <a:srgbClr val="000000"/>
                </a:solidFill>
                <a:effectLst/>
                <a:uLnTx/>
                <a:uFillTx/>
                <a:latin typeface="Arial"/>
                <a:ea typeface="+mn-ea"/>
                <a:cs typeface="Arial"/>
              </a:rPr>
              <a:t>Reference data</a:t>
            </a: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19" name="Lige forbindelse 18"/>
          <p:cNvCxnSpPr/>
          <p:nvPr/>
        </p:nvCxnSpPr>
        <p:spPr>
          <a:xfrm>
            <a:off x="6465168" y="1853208"/>
            <a:ext cx="0" cy="34563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Rektangel 19"/>
          <p:cNvSpPr/>
          <p:nvPr/>
        </p:nvSpPr>
        <p:spPr>
          <a:xfrm>
            <a:off x="3152800" y="4581128"/>
            <a:ext cx="1008112" cy="792088"/>
          </a:xfrm>
          <a:prstGeom prst="rect">
            <a:avLst/>
          </a:prstGeom>
          <a:solidFill>
            <a:schemeClr val="accent6">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Internal systems</a:t>
            </a:r>
          </a:p>
        </p:txBody>
      </p:sp>
      <p:sp>
        <p:nvSpPr>
          <p:cNvPr id="22" name="Rektangel 21"/>
          <p:cNvSpPr/>
          <p:nvPr/>
        </p:nvSpPr>
        <p:spPr>
          <a:xfrm>
            <a:off x="6543836" y="3212976"/>
            <a:ext cx="1008112" cy="792088"/>
          </a:xfrm>
          <a:prstGeom prst="rect">
            <a:avLst/>
          </a:prstGeom>
          <a:solidFill>
            <a:schemeClr val="accent2">
              <a:lumMod val="10000"/>
              <a:lumOff val="90000"/>
              <a:alpha val="18000"/>
            </a:schemeClr>
          </a:solid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rial"/>
                <a:ea typeface="+mn-ea"/>
                <a:cs typeface="Arial"/>
              </a:rPr>
              <a:t>Posision</a:t>
            </a: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sz="1100" b="0" i="0" u="none" strike="noStrike" kern="1200" cap="none" spc="0" normalizeH="0" baseline="0" noProof="0" dirty="0" err="1">
                <a:ln>
                  <a:noFill/>
                </a:ln>
                <a:solidFill>
                  <a:srgbClr val="000000"/>
                </a:solidFill>
                <a:effectLst/>
                <a:uLnTx/>
                <a:uFillTx/>
                <a:latin typeface="Arial"/>
                <a:ea typeface="+mn-ea"/>
                <a:cs typeface="Arial"/>
              </a:rPr>
              <a:t>exchange</a:t>
            </a: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4" name="Rektangel 23"/>
          <p:cNvSpPr/>
          <p:nvPr/>
        </p:nvSpPr>
        <p:spPr>
          <a:xfrm>
            <a:off x="7761312" y="3212976"/>
            <a:ext cx="1008112" cy="792088"/>
          </a:xfrm>
          <a:prstGeom prst="rect">
            <a:avLst/>
          </a:prstGeom>
          <a:solidFill>
            <a:schemeClr val="accent2">
              <a:lumMod val="10000"/>
              <a:lumOff val="90000"/>
              <a:alpha val="18000"/>
            </a:schemeClr>
          </a:solid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Data reception </a:t>
            </a:r>
          </a:p>
        </p:txBody>
      </p:sp>
      <p:sp>
        <p:nvSpPr>
          <p:cNvPr id="26" name="Tekstfelt 25"/>
          <p:cNvSpPr txBox="1"/>
          <p:nvPr/>
        </p:nvSpPr>
        <p:spPr>
          <a:xfrm>
            <a:off x="6973349" y="1585289"/>
            <a:ext cx="1502591"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Other NCA’s CPRS</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29" name="Rektangel 28"/>
          <p:cNvSpPr/>
          <p:nvPr/>
        </p:nvSpPr>
        <p:spPr>
          <a:xfrm>
            <a:off x="7257256" y="4581128"/>
            <a:ext cx="1008112" cy="792088"/>
          </a:xfrm>
          <a:prstGeom prst="rect">
            <a:avLst/>
          </a:prstGeom>
          <a:solidFill>
            <a:schemeClr val="accent6">
              <a:lumMod val="90000"/>
              <a:alpha val="18000"/>
            </a:schemeClr>
          </a:solid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Internal systems</a:t>
            </a:r>
          </a:p>
        </p:txBody>
      </p:sp>
      <p:cxnSp>
        <p:nvCxnSpPr>
          <p:cNvPr id="43" name="Buet forbindelse 42"/>
          <p:cNvCxnSpPr>
            <a:endCxn id="5" idx="0"/>
          </p:cNvCxnSpPr>
          <p:nvPr/>
        </p:nvCxnSpPr>
        <p:spPr>
          <a:xfrm rot="10800000" flipV="1">
            <a:off x="1568624" y="2193322"/>
            <a:ext cx="3572408" cy="1019654"/>
          </a:xfrm>
          <a:prstGeom prst="curvedConnector2">
            <a:avLst/>
          </a:prstGeom>
          <a:ln w="5715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Buet forbindelse 53"/>
          <p:cNvCxnSpPr>
            <a:cxnSpLocks/>
            <a:endCxn id="24" idx="0"/>
          </p:cNvCxnSpPr>
          <p:nvPr/>
        </p:nvCxnSpPr>
        <p:spPr>
          <a:xfrm>
            <a:off x="6180418" y="2440794"/>
            <a:ext cx="2084950" cy="772182"/>
          </a:xfrm>
          <a:prstGeom prst="curvedConnector2">
            <a:avLst/>
          </a:prstGeom>
          <a:ln w="57150">
            <a:solidFill>
              <a:schemeClr val="accent1">
                <a:shade val="95000"/>
                <a:satMod val="105000"/>
                <a:alpha val="1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Nedadgående pil 62"/>
          <p:cNvSpPr/>
          <p:nvPr/>
        </p:nvSpPr>
        <p:spPr>
          <a:xfrm rot="20033992">
            <a:off x="3258163" y="4080313"/>
            <a:ext cx="92732" cy="43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4" name="Nedadgående pil 63"/>
          <p:cNvSpPr/>
          <p:nvPr/>
        </p:nvSpPr>
        <p:spPr>
          <a:xfrm rot="16200000">
            <a:off x="2146010" y="3427677"/>
            <a:ext cx="373158" cy="37580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5" name="Nedadgående pil 64"/>
          <p:cNvSpPr/>
          <p:nvPr/>
        </p:nvSpPr>
        <p:spPr>
          <a:xfrm rot="20033992">
            <a:off x="7275185" y="4080313"/>
            <a:ext cx="92732" cy="430351"/>
          </a:xfrm>
          <a:prstGeom prst="downArrow">
            <a:avLst/>
          </a:prstGeom>
          <a:solidFill>
            <a:schemeClr val="accent1">
              <a:alpha val="18000"/>
            </a:schemeClr>
          </a:solid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6" name="Nedadgående pil 65"/>
          <p:cNvSpPr/>
          <p:nvPr/>
        </p:nvSpPr>
        <p:spPr>
          <a:xfrm rot="2201003">
            <a:off x="4085876" y="4065580"/>
            <a:ext cx="112381" cy="455032"/>
          </a:xfrm>
          <a:prstGeom prst="downArrow">
            <a:avLst/>
          </a:prstGeom>
          <a:solidFill>
            <a:schemeClr val="accent1">
              <a:alpha val="18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7" name="Nedadgående pil 66"/>
          <p:cNvSpPr/>
          <p:nvPr/>
        </p:nvSpPr>
        <p:spPr>
          <a:xfrm rot="2201003">
            <a:off x="8100208" y="4065581"/>
            <a:ext cx="112381" cy="455032"/>
          </a:xfrm>
          <a:prstGeom prst="downArrow">
            <a:avLst/>
          </a:prstGeom>
          <a:solidFill>
            <a:schemeClr val="accent1">
              <a:alpha val="18000"/>
            </a:schemeClr>
          </a:solid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Højre-venstrepil 9"/>
          <p:cNvSpPr/>
          <p:nvPr/>
        </p:nvSpPr>
        <p:spPr>
          <a:xfrm>
            <a:off x="4804842" y="3509392"/>
            <a:ext cx="1804343" cy="144016"/>
          </a:xfrm>
          <a:prstGeom prst="leftRightArrow">
            <a:avLst/>
          </a:prstGeom>
          <a:solidFill>
            <a:schemeClr val="accent1">
              <a:alpha val="18000"/>
            </a:schemeClr>
          </a:solidFill>
          <a:ln>
            <a:solidFill>
              <a:schemeClr val="accent1">
                <a:shade val="50000"/>
                <a:alpha val="18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32" name="Buet forbindelse 42">
            <a:extLst>
              <a:ext uri="{FF2B5EF4-FFF2-40B4-BE49-F238E27FC236}">
                <a16:creationId xmlns:a16="http://schemas.microsoft.com/office/drawing/2014/main" id="{CB28C981-3198-455B-91D1-0F2FA9034131}"/>
              </a:ext>
            </a:extLst>
          </p:cNvPr>
          <p:cNvCxnSpPr>
            <a:cxnSpLocks/>
            <a:stCxn id="18" idx="1"/>
          </p:cNvCxnSpPr>
          <p:nvPr/>
        </p:nvCxnSpPr>
        <p:spPr>
          <a:xfrm rot="10800000" flipV="1">
            <a:off x="3166000" y="2384884"/>
            <a:ext cx="2003025" cy="816548"/>
          </a:xfrm>
          <a:prstGeom prst="curvedConnector3">
            <a:avLst>
              <a:gd name="adj1" fmla="val 107457"/>
            </a:avLst>
          </a:prstGeom>
          <a:ln w="5715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41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1792ACDB-12A1-4090-BE26-C3E6B79C185C}"/>
              </a:ext>
            </a:extLst>
          </p:cNvPr>
          <p:cNvGrpSpPr/>
          <p:nvPr/>
        </p:nvGrpSpPr>
        <p:grpSpPr>
          <a:xfrm>
            <a:off x="3944888" y="801730"/>
            <a:ext cx="1957320" cy="2094380"/>
            <a:chOff x="416496" y="2790373"/>
            <a:chExt cx="2376264" cy="3304852"/>
          </a:xfrm>
        </p:grpSpPr>
        <p:sp>
          <p:nvSpPr>
            <p:cNvPr id="41" name="Cube 40">
              <a:extLst>
                <a:ext uri="{FF2B5EF4-FFF2-40B4-BE49-F238E27FC236}">
                  <a16:creationId xmlns:a16="http://schemas.microsoft.com/office/drawing/2014/main" id="{01FC2C5E-8508-4362-9687-0570037BA58A}"/>
                </a:ext>
              </a:extLst>
            </p:cNvPr>
            <p:cNvSpPr/>
            <p:nvPr/>
          </p:nvSpPr>
          <p:spPr bwMode="auto">
            <a:xfrm>
              <a:off x="416496" y="2790373"/>
              <a:ext cx="2376264" cy="3304852"/>
            </a:xfrm>
            <a:prstGeom prst="cub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42" name="Picture 41">
              <a:extLst>
                <a:ext uri="{FF2B5EF4-FFF2-40B4-BE49-F238E27FC236}">
                  <a16:creationId xmlns:a16="http://schemas.microsoft.com/office/drawing/2014/main" id="{2A259AF4-CA25-40BB-9CF9-49BBF6793DD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07480" y="3636542"/>
              <a:ext cx="497363" cy="382762"/>
            </a:xfrm>
            <a:prstGeom prst="rect">
              <a:avLst/>
            </a:prstGeom>
          </p:spPr>
        </p:pic>
        <p:pic>
          <p:nvPicPr>
            <p:cNvPr id="43" name="Picture 42">
              <a:extLst>
                <a:ext uri="{FF2B5EF4-FFF2-40B4-BE49-F238E27FC236}">
                  <a16:creationId xmlns:a16="http://schemas.microsoft.com/office/drawing/2014/main" id="{9561031E-2A40-43F0-8C69-615B318A8E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07479" y="4103772"/>
              <a:ext cx="497363" cy="382762"/>
            </a:xfrm>
            <a:prstGeom prst="rect">
              <a:avLst/>
            </a:prstGeom>
          </p:spPr>
        </p:pic>
        <p:pic>
          <p:nvPicPr>
            <p:cNvPr id="44" name="Picture 43">
              <a:extLst>
                <a:ext uri="{FF2B5EF4-FFF2-40B4-BE49-F238E27FC236}">
                  <a16:creationId xmlns:a16="http://schemas.microsoft.com/office/drawing/2014/main" id="{1CD7BDD9-9786-4A96-9EB6-AC2B97EC5D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07479" y="4571002"/>
              <a:ext cx="497363" cy="382762"/>
            </a:xfrm>
            <a:prstGeom prst="rect">
              <a:avLst/>
            </a:prstGeom>
          </p:spPr>
        </p:pic>
        <p:pic>
          <p:nvPicPr>
            <p:cNvPr id="45" name="Picture 44">
              <a:extLst>
                <a:ext uri="{FF2B5EF4-FFF2-40B4-BE49-F238E27FC236}">
                  <a16:creationId xmlns:a16="http://schemas.microsoft.com/office/drawing/2014/main" id="{BBE3E3E5-7061-4C8D-8E87-CE91631EC5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15064" y="5012196"/>
              <a:ext cx="497363" cy="382762"/>
            </a:xfrm>
            <a:prstGeom prst="rect">
              <a:avLst/>
            </a:prstGeom>
          </p:spPr>
        </p:pic>
      </p:grpSp>
      <p:sp>
        <p:nvSpPr>
          <p:cNvPr id="2" name="Title 1">
            <a:extLst>
              <a:ext uri="{FF2B5EF4-FFF2-40B4-BE49-F238E27FC236}">
                <a16:creationId xmlns:a16="http://schemas.microsoft.com/office/drawing/2014/main" id="{D2CB3F0E-40AD-46C6-A294-3C50E6577341}"/>
              </a:ext>
            </a:extLst>
          </p:cNvPr>
          <p:cNvSpPr>
            <a:spLocks noGrp="1"/>
          </p:cNvSpPr>
          <p:nvPr>
            <p:ph type="title"/>
          </p:nvPr>
        </p:nvSpPr>
        <p:spPr/>
        <p:txBody>
          <a:bodyPr>
            <a:normAutofit fontScale="90000"/>
          </a:bodyPr>
          <a:lstStyle/>
          <a:p>
            <a:r>
              <a:rPr lang="nb-NO" sz="2700" dirty="0"/>
              <a:t>CPRS Data Processing</a:t>
            </a:r>
            <a:br>
              <a:rPr lang="en-GB" dirty="0"/>
            </a:br>
            <a:endParaRPr lang="en-GB" dirty="0"/>
          </a:p>
        </p:txBody>
      </p:sp>
      <p:sp>
        <p:nvSpPr>
          <p:cNvPr id="17" name="Cube 16">
            <a:extLst>
              <a:ext uri="{FF2B5EF4-FFF2-40B4-BE49-F238E27FC236}">
                <a16:creationId xmlns:a16="http://schemas.microsoft.com/office/drawing/2014/main" id="{40BDA7E9-9D80-4481-8244-9B194A47AF35}"/>
              </a:ext>
            </a:extLst>
          </p:cNvPr>
          <p:cNvSpPr/>
          <p:nvPr/>
        </p:nvSpPr>
        <p:spPr bwMode="auto">
          <a:xfrm>
            <a:off x="272480" y="1428648"/>
            <a:ext cx="2307522" cy="4610440"/>
          </a:xfrm>
          <a:prstGeom prst="cub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18" name="Flowchart: Predefined Process 17">
            <a:extLst>
              <a:ext uri="{FF2B5EF4-FFF2-40B4-BE49-F238E27FC236}">
                <a16:creationId xmlns:a16="http://schemas.microsoft.com/office/drawing/2014/main" id="{EAE36690-674C-4074-BB0E-E1CA2E4511E8}"/>
              </a:ext>
            </a:extLst>
          </p:cNvPr>
          <p:cNvSpPr/>
          <p:nvPr/>
        </p:nvSpPr>
        <p:spPr bwMode="auto">
          <a:xfrm>
            <a:off x="770514" y="2622079"/>
            <a:ext cx="1107068" cy="569878"/>
          </a:xfrm>
          <a:prstGeom prst="flowChartPredefinedProcess">
            <a:avLst/>
          </a:prstGeom>
          <a:solidFill>
            <a:srgbClr val="FFE0B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19" name="Flowchart: Predefined Process 18">
            <a:extLst>
              <a:ext uri="{FF2B5EF4-FFF2-40B4-BE49-F238E27FC236}">
                <a16:creationId xmlns:a16="http://schemas.microsoft.com/office/drawing/2014/main" id="{EFF84BDC-3639-423A-80FE-9A1EC002A02E}"/>
              </a:ext>
            </a:extLst>
          </p:cNvPr>
          <p:cNvSpPr/>
          <p:nvPr/>
        </p:nvSpPr>
        <p:spPr bwMode="auto">
          <a:xfrm>
            <a:off x="770514" y="3235804"/>
            <a:ext cx="1107068" cy="569878"/>
          </a:xfrm>
          <a:prstGeom prst="flowChartPredefinedProcess">
            <a:avLst/>
          </a:prstGeom>
          <a:solidFill>
            <a:srgbClr val="FFE0B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0" name="Flowchart: Predefined Process 19">
            <a:extLst>
              <a:ext uri="{FF2B5EF4-FFF2-40B4-BE49-F238E27FC236}">
                <a16:creationId xmlns:a16="http://schemas.microsoft.com/office/drawing/2014/main" id="{91B3A082-536B-40A8-B7FE-6DA451DBAF55}"/>
              </a:ext>
            </a:extLst>
          </p:cNvPr>
          <p:cNvSpPr/>
          <p:nvPr/>
        </p:nvSpPr>
        <p:spPr bwMode="auto">
          <a:xfrm>
            <a:off x="770514" y="3846606"/>
            <a:ext cx="1107068" cy="569878"/>
          </a:xfrm>
          <a:prstGeom prst="flowChartPredefinedProcess">
            <a:avLst/>
          </a:prstGeom>
          <a:solidFill>
            <a:srgbClr val="FFE0B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1" name="Flowchart: Predefined Process 20">
            <a:extLst>
              <a:ext uri="{FF2B5EF4-FFF2-40B4-BE49-F238E27FC236}">
                <a16:creationId xmlns:a16="http://schemas.microsoft.com/office/drawing/2014/main" id="{5A92DB25-C555-4290-8746-62621BE55526}"/>
              </a:ext>
            </a:extLst>
          </p:cNvPr>
          <p:cNvSpPr/>
          <p:nvPr/>
        </p:nvSpPr>
        <p:spPr bwMode="auto">
          <a:xfrm>
            <a:off x="770514" y="4457408"/>
            <a:ext cx="1107068" cy="569878"/>
          </a:xfrm>
          <a:prstGeom prst="flowChartPredefinedProcess">
            <a:avLst/>
          </a:prstGeom>
          <a:solidFill>
            <a:srgbClr val="FFE0B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2" name="Flowchart: Predefined Process 21">
            <a:extLst>
              <a:ext uri="{FF2B5EF4-FFF2-40B4-BE49-F238E27FC236}">
                <a16:creationId xmlns:a16="http://schemas.microsoft.com/office/drawing/2014/main" id="{BC208625-8A8D-4CCC-91B5-18409D112A22}"/>
              </a:ext>
            </a:extLst>
          </p:cNvPr>
          <p:cNvSpPr/>
          <p:nvPr/>
        </p:nvSpPr>
        <p:spPr bwMode="auto">
          <a:xfrm>
            <a:off x="770514" y="5069794"/>
            <a:ext cx="1107068" cy="569878"/>
          </a:xfrm>
          <a:prstGeom prst="flowChartPredefinedProcess">
            <a:avLst/>
          </a:prstGeom>
          <a:solidFill>
            <a:srgbClr val="FFE0B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graphicFrame>
        <p:nvGraphicFramePr>
          <p:cNvPr id="23" name="Diagram 22">
            <a:extLst>
              <a:ext uri="{FF2B5EF4-FFF2-40B4-BE49-F238E27FC236}">
                <a16:creationId xmlns:a16="http://schemas.microsoft.com/office/drawing/2014/main" id="{8C585E02-7E56-4C85-AAE8-3AAA265E767A}"/>
              </a:ext>
            </a:extLst>
          </p:cNvPr>
          <p:cNvGraphicFramePr/>
          <p:nvPr/>
        </p:nvGraphicFramePr>
        <p:xfrm>
          <a:off x="770937" y="1984474"/>
          <a:ext cx="1106222" cy="1061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Flowchart: Process 23">
            <a:extLst>
              <a:ext uri="{FF2B5EF4-FFF2-40B4-BE49-F238E27FC236}">
                <a16:creationId xmlns:a16="http://schemas.microsoft.com/office/drawing/2014/main" id="{9A13D4E0-D735-45AF-ABFA-371CC0CB133C}"/>
              </a:ext>
            </a:extLst>
          </p:cNvPr>
          <p:cNvSpPr/>
          <p:nvPr/>
        </p:nvSpPr>
        <p:spPr bwMode="auto">
          <a:xfrm>
            <a:off x="640010" y="2734237"/>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5" name="Flowchart: Process 24">
            <a:extLst>
              <a:ext uri="{FF2B5EF4-FFF2-40B4-BE49-F238E27FC236}">
                <a16:creationId xmlns:a16="http://schemas.microsoft.com/office/drawing/2014/main" id="{82D5254D-F55D-4665-8731-66312E5C453C}"/>
              </a:ext>
            </a:extLst>
          </p:cNvPr>
          <p:cNvSpPr/>
          <p:nvPr/>
        </p:nvSpPr>
        <p:spPr bwMode="auto">
          <a:xfrm>
            <a:off x="622105" y="2896110"/>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6" name="Flowchart: Process 25">
            <a:extLst>
              <a:ext uri="{FF2B5EF4-FFF2-40B4-BE49-F238E27FC236}">
                <a16:creationId xmlns:a16="http://schemas.microsoft.com/office/drawing/2014/main" id="{A4E70703-9AE1-4AB8-ADE6-E73AB657059A}"/>
              </a:ext>
            </a:extLst>
          </p:cNvPr>
          <p:cNvSpPr/>
          <p:nvPr/>
        </p:nvSpPr>
        <p:spPr bwMode="auto">
          <a:xfrm>
            <a:off x="640010" y="3347962"/>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7" name="Flowchart: Process 26">
            <a:extLst>
              <a:ext uri="{FF2B5EF4-FFF2-40B4-BE49-F238E27FC236}">
                <a16:creationId xmlns:a16="http://schemas.microsoft.com/office/drawing/2014/main" id="{4C62024F-433D-4EE6-B9AE-B6EEDE841AE3}"/>
              </a:ext>
            </a:extLst>
          </p:cNvPr>
          <p:cNvSpPr/>
          <p:nvPr/>
        </p:nvSpPr>
        <p:spPr bwMode="auto">
          <a:xfrm>
            <a:off x="622105" y="3509835"/>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8" name="Flowchart: Process 27">
            <a:extLst>
              <a:ext uri="{FF2B5EF4-FFF2-40B4-BE49-F238E27FC236}">
                <a16:creationId xmlns:a16="http://schemas.microsoft.com/office/drawing/2014/main" id="{1FCDA66B-D3B6-494D-8B77-E7A8E7C9275F}"/>
              </a:ext>
            </a:extLst>
          </p:cNvPr>
          <p:cNvSpPr/>
          <p:nvPr/>
        </p:nvSpPr>
        <p:spPr bwMode="auto">
          <a:xfrm>
            <a:off x="640010" y="3958764"/>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29" name="Flowchart: Process 28">
            <a:extLst>
              <a:ext uri="{FF2B5EF4-FFF2-40B4-BE49-F238E27FC236}">
                <a16:creationId xmlns:a16="http://schemas.microsoft.com/office/drawing/2014/main" id="{3F8A3A7D-6A58-4EAC-9D24-41B432DD41DA}"/>
              </a:ext>
            </a:extLst>
          </p:cNvPr>
          <p:cNvSpPr/>
          <p:nvPr/>
        </p:nvSpPr>
        <p:spPr bwMode="auto">
          <a:xfrm>
            <a:off x="622105" y="4120637"/>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30" name="Flowchart: Process 29">
            <a:extLst>
              <a:ext uri="{FF2B5EF4-FFF2-40B4-BE49-F238E27FC236}">
                <a16:creationId xmlns:a16="http://schemas.microsoft.com/office/drawing/2014/main" id="{33026FE1-A6E0-45DF-9324-A8682F13963D}"/>
              </a:ext>
            </a:extLst>
          </p:cNvPr>
          <p:cNvSpPr/>
          <p:nvPr/>
        </p:nvSpPr>
        <p:spPr bwMode="auto">
          <a:xfrm>
            <a:off x="640010" y="4569566"/>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31" name="Flowchart: Process 30">
            <a:extLst>
              <a:ext uri="{FF2B5EF4-FFF2-40B4-BE49-F238E27FC236}">
                <a16:creationId xmlns:a16="http://schemas.microsoft.com/office/drawing/2014/main" id="{3BDD8E14-AD47-496A-8199-3740E34CCB0C}"/>
              </a:ext>
            </a:extLst>
          </p:cNvPr>
          <p:cNvSpPr/>
          <p:nvPr/>
        </p:nvSpPr>
        <p:spPr bwMode="auto">
          <a:xfrm>
            <a:off x="622105" y="4731439"/>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32" name="Flowchart: Process 31">
            <a:extLst>
              <a:ext uri="{FF2B5EF4-FFF2-40B4-BE49-F238E27FC236}">
                <a16:creationId xmlns:a16="http://schemas.microsoft.com/office/drawing/2014/main" id="{975A935D-6BF7-4D69-A1FF-7F9E5199C4F2}"/>
              </a:ext>
            </a:extLst>
          </p:cNvPr>
          <p:cNvSpPr/>
          <p:nvPr/>
        </p:nvSpPr>
        <p:spPr bwMode="auto">
          <a:xfrm>
            <a:off x="640010" y="5181952"/>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33" name="Flowchart: Process 32">
            <a:extLst>
              <a:ext uri="{FF2B5EF4-FFF2-40B4-BE49-F238E27FC236}">
                <a16:creationId xmlns:a16="http://schemas.microsoft.com/office/drawing/2014/main" id="{AB679DBA-BACD-4BC3-9104-79421F862AC0}"/>
              </a:ext>
            </a:extLst>
          </p:cNvPr>
          <p:cNvSpPr/>
          <p:nvPr/>
        </p:nvSpPr>
        <p:spPr bwMode="auto">
          <a:xfrm>
            <a:off x="622105" y="5343825"/>
            <a:ext cx="419550" cy="76557"/>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34" name="TextBox 33">
            <a:extLst>
              <a:ext uri="{FF2B5EF4-FFF2-40B4-BE49-F238E27FC236}">
                <a16:creationId xmlns:a16="http://schemas.microsoft.com/office/drawing/2014/main" id="{14E4104E-CCF5-4D4C-90FA-EB27CA0A554D}"/>
              </a:ext>
            </a:extLst>
          </p:cNvPr>
          <p:cNvSpPr txBox="1"/>
          <p:nvPr/>
        </p:nvSpPr>
        <p:spPr>
          <a:xfrm>
            <a:off x="989634" y="2843087"/>
            <a:ext cx="111872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CPRS Local Download</a:t>
            </a:r>
            <a:endParaRPr kumimoji="0" lang="en-GB"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5" name="TextBox 34">
            <a:extLst>
              <a:ext uri="{FF2B5EF4-FFF2-40B4-BE49-F238E27FC236}">
                <a16:creationId xmlns:a16="http://schemas.microsoft.com/office/drawing/2014/main" id="{5345EBA4-895C-4EB4-BB86-E2BF0EBA3E96}"/>
              </a:ext>
            </a:extLst>
          </p:cNvPr>
          <p:cNvSpPr txBox="1"/>
          <p:nvPr/>
        </p:nvSpPr>
        <p:spPr>
          <a:xfrm>
            <a:off x="998022" y="3466784"/>
            <a:ext cx="11674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CPRS Local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File Validation</a:t>
            </a:r>
            <a:endParaRPr kumimoji="0" lang="en-GB"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6" name="TextBox 35">
            <a:extLst>
              <a:ext uri="{FF2B5EF4-FFF2-40B4-BE49-F238E27FC236}">
                <a16:creationId xmlns:a16="http://schemas.microsoft.com/office/drawing/2014/main" id="{91DABBF1-F813-4D65-8E08-FD52F512A169}"/>
              </a:ext>
            </a:extLst>
          </p:cNvPr>
          <p:cNvSpPr txBox="1"/>
          <p:nvPr/>
        </p:nvSpPr>
        <p:spPr>
          <a:xfrm>
            <a:off x="998022" y="4068732"/>
            <a:ext cx="11674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CPRS Report Processing</a:t>
            </a:r>
            <a:endParaRPr kumimoji="0" lang="en-GB"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7" name="TextBox 36">
            <a:extLst>
              <a:ext uri="{FF2B5EF4-FFF2-40B4-BE49-F238E27FC236}">
                <a16:creationId xmlns:a16="http://schemas.microsoft.com/office/drawing/2014/main" id="{0481BC42-71DA-44B5-9692-91C899630857}"/>
              </a:ext>
            </a:extLst>
          </p:cNvPr>
          <p:cNvSpPr txBox="1"/>
          <p:nvPr/>
        </p:nvSpPr>
        <p:spPr>
          <a:xfrm>
            <a:off x="992532" y="4677816"/>
            <a:ext cx="130665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CPRS Feedback generation</a:t>
            </a:r>
            <a:endParaRPr kumimoji="0" lang="en-GB"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8" name="TextBox 37">
            <a:extLst>
              <a:ext uri="{FF2B5EF4-FFF2-40B4-BE49-F238E27FC236}">
                <a16:creationId xmlns:a16="http://schemas.microsoft.com/office/drawing/2014/main" id="{0017D170-8093-4B55-9985-0B70BC063D32}"/>
              </a:ext>
            </a:extLst>
          </p:cNvPr>
          <p:cNvSpPr txBox="1"/>
          <p:nvPr/>
        </p:nvSpPr>
        <p:spPr>
          <a:xfrm>
            <a:off x="998022" y="5299007"/>
            <a:ext cx="130588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CPRS Local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rPr>
              <a:t>Upload</a:t>
            </a:r>
            <a:endParaRPr kumimoji="0" lang="en-GB" sz="900" b="1"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39" name="TextBox 38">
            <a:extLst>
              <a:ext uri="{FF2B5EF4-FFF2-40B4-BE49-F238E27FC236}">
                <a16:creationId xmlns:a16="http://schemas.microsoft.com/office/drawing/2014/main" id="{A2F5D5A3-53FC-4257-A436-AB010082C86A}"/>
              </a:ext>
            </a:extLst>
          </p:cNvPr>
          <p:cNvSpPr txBox="1"/>
          <p:nvPr/>
        </p:nvSpPr>
        <p:spPr>
          <a:xfrm>
            <a:off x="250540" y="5701449"/>
            <a:ext cx="165757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a:ln>
                  <a:noFill/>
                </a:ln>
                <a:solidFill>
                  <a:srgbClr val="006892">
                    <a:lumMod val="20000"/>
                    <a:lumOff val="80000"/>
                  </a:srgbClr>
                </a:solidFill>
                <a:effectLst/>
                <a:uLnTx/>
                <a:uFillTx/>
                <a:latin typeface="Arial" charset="0"/>
                <a:ea typeface="ＭＳ Ｐゴシック" pitchFamily="48" charset="-128"/>
                <a:cs typeface="Arial"/>
              </a:rPr>
              <a:t>CPRS</a:t>
            </a:r>
            <a:r>
              <a:rPr kumimoji="0" lang="nb-NO" sz="1800" b="0" i="0" u="none" strike="noStrike" kern="1200" cap="none" spc="0" normalizeH="0" baseline="0" noProof="0" dirty="0">
                <a:ln>
                  <a:noFill/>
                </a:ln>
                <a:solidFill>
                  <a:srgbClr val="00B050"/>
                </a:solidFill>
                <a:effectLst/>
                <a:uLnTx/>
                <a:uFillTx/>
                <a:latin typeface="Arial" charset="0"/>
                <a:ea typeface="ＭＳ Ｐゴシック" pitchFamily="48" charset="-128"/>
                <a:cs typeface="Arial"/>
              </a:rPr>
              <a:t> </a:t>
            </a:r>
            <a:r>
              <a:rPr kumimoji="0" lang="nb-NO" sz="1800" b="0" i="0" u="none" strike="noStrike" kern="1200" cap="none" spc="0" normalizeH="0" baseline="0" noProof="0" dirty="0">
                <a:ln>
                  <a:noFill/>
                </a:ln>
                <a:solidFill>
                  <a:srgbClr val="006892">
                    <a:lumMod val="20000"/>
                    <a:lumOff val="80000"/>
                  </a:srgbClr>
                </a:solidFill>
                <a:effectLst/>
                <a:uLnTx/>
                <a:uFillTx/>
                <a:latin typeface="Arial" charset="0"/>
                <a:ea typeface="ＭＳ Ｐゴシック" pitchFamily="48" charset="-128"/>
                <a:cs typeface="Arial"/>
              </a:rPr>
              <a:t>App</a:t>
            </a:r>
            <a:endParaRPr kumimoji="0" lang="en-GB" sz="1800" b="0" i="0" u="none" strike="noStrike" kern="1200" cap="none" spc="0" normalizeH="0" baseline="0" noProof="0" dirty="0">
              <a:ln>
                <a:noFill/>
              </a:ln>
              <a:solidFill>
                <a:srgbClr val="006892">
                  <a:lumMod val="20000"/>
                  <a:lumOff val="80000"/>
                </a:srgbClr>
              </a:solidFill>
              <a:effectLst/>
              <a:uLnTx/>
              <a:uFillTx/>
              <a:latin typeface="Arial" charset="0"/>
              <a:ea typeface="ＭＳ Ｐゴシック" pitchFamily="48" charset="-128"/>
              <a:cs typeface="Arial"/>
            </a:endParaRPr>
          </a:p>
        </p:txBody>
      </p:sp>
      <p:sp>
        <p:nvSpPr>
          <p:cNvPr id="13" name="Arrow: Left 12">
            <a:extLst>
              <a:ext uri="{FF2B5EF4-FFF2-40B4-BE49-F238E27FC236}">
                <a16:creationId xmlns:a16="http://schemas.microsoft.com/office/drawing/2014/main" id="{4F12D6A5-F676-42A1-B890-F8ACBBB9E543}"/>
              </a:ext>
            </a:extLst>
          </p:cNvPr>
          <p:cNvSpPr/>
          <p:nvPr/>
        </p:nvSpPr>
        <p:spPr bwMode="auto">
          <a:xfrm rot="19889734">
            <a:off x="2151240" y="2262686"/>
            <a:ext cx="1872208" cy="562614"/>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15" name="Picture 14">
            <a:extLst>
              <a:ext uri="{FF2B5EF4-FFF2-40B4-BE49-F238E27FC236}">
                <a16:creationId xmlns:a16="http://schemas.microsoft.com/office/drawing/2014/main" id="{4098FF43-EBE6-4834-A582-2D28798F945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893800" y="2113950"/>
            <a:ext cx="597976" cy="548680"/>
          </a:xfrm>
          <a:prstGeom prst="rect">
            <a:avLst/>
          </a:prstGeom>
        </p:spPr>
      </p:pic>
      <p:sp>
        <p:nvSpPr>
          <p:cNvPr id="47" name="TextBox 46">
            <a:extLst>
              <a:ext uri="{FF2B5EF4-FFF2-40B4-BE49-F238E27FC236}">
                <a16:creationId xmlns:a16="http://schemas.microsoft.com/office/drawing/2014/main" id="{544368D5-4418-4BDF-A5C9-0A475AAD7B72}"/>
              </a:ext>
            </a:extLst>
          </p:cNvPr>
          <p:cNvSpPr txBox="1"/>
          <p:nvPr/>
        </p:nvSpPr>
        <p:spPr>
          <a:xfrm>
            <a:off x="3944888" y="1298036"/>
            <a:ext cx="1657574"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a:ln>
                  <a:noFill/>
                </a:ln>
                <a:solidFill>
                  <a:srgbClr val="006892">
                    <a:lumMod val="20000"/>
                    <a:lumOff val="80000"/>
                  </a:srgbClr>
                </a:solidFill>
                <a:effectLst/>
                <a:uLnTx/>
                <a:uFillTx/>
                <a:latin typeface="Arial" charset="0"/>
                <a:ea typeface="ＭＳ Ｐゴシック" pitchFamily="48" charset="-128"/>
                <a:cs typeface="Arial"/>
              </a:rPr>
              <a:t>CPRS</a:t>
            </a:r>
            <a:r>
              <a:rPr kumimoji="0" lang="nb-NO" sz="1800" b="0" i="0" u="none" strike="noStrike" kern="1200" cap="none" spc="0" normalizeH="0" baseline="0" noProof="0" dirty="0">
                <a:ln>
                  <a:noFill/>
                </a:ln>
                <a:solidFill>
                  <a:srgbClr val="00B050"/>
                </a:solidFill>
                <a:effectLst/>
                <a:uLnTx/>
                <a:uFillTx/>
                <a:latin typeface="Arial" charset="0"/>
                <a:ea typeface="ＭＳ Ｐゴシック" pitchFamily="48" charset="-128"/>
                <a:cs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a:ln>
                  <a:noFill/>
                </a:ln>
                <a:solidFill>
                  <a:srgbClr val="006892">
                    <a:lumMod val="20000"/>
                    <a:lumOff val="80000"/>
                  </a:srgbClr>
                </a:solidFill>
                <a:effectLst/>
                <a:uLnTx/>
                <a:uFillTx/>
                <a:latin typeface="Arial" charset="0"/>
                <a:ea typeface="ＭＳ Ｐゴシック" pitchFamily="48" charset="-128"/>
                <a:cs typeface="Arial"/>
              </a:rPr>
              <a:t>FTP</a:t>
            </a:r>
            <a:endParaRPr kumimoji="0" lang="en-GB" sz="1800" b="0" i="0" u="none" strike="noStrike" kern="1200" cap="none" spc="0" normalizeH="0" baseline="0" noProof="0" dirty="0">
              <a:ln>
                <a:noFill/>
              </a:ln>
              <a:solidFill>
                <a:srgbClr val="006892">
                  <a:lumMod val="20000"/>
                  <a:lumOff val="80000"/>
                </a:srgbClr>
              </a:solidFill>
              <a:effectLst/>
              <a:uLnTx/>
              <a:uFillTx/>
              <a:latin typeface="Arial" charset="0"/>
              <a:ea typeface="ＭＳ Ｐゴシック" pitchFamily="48" charset="-128"/>
              <a:cs typeface="Arial"/>
            </a:endParaRPr>
          </a:p>
        </p:txBody>
      </p:sp>
      <p:grpSp>
        <p:nvGrpSpPr>
          <p:cNvPr id="68" name="Group 67">
            <a:extLst>
              <a:ext uri="{FF2B5EF4-FFF2-40B4-BE49-F238E27FC236}">
                <a16:creationId xmlns:a16="http://schemas.microsoft.com/office/drawing/2014/main" id="{FBE3E861-6CB3-407D-905F-CC98304B3A50}"/>
              </a:ext>
            </a:extLst>
          </p:cNvPr>
          <p:cNvGrpSpPr/>
          <p:nvPr/>
        </p:nvGrpSpPr>
        <p:grpSpPr>
          <a:xfrm>
            <a:off x="1987932" y="3428273"/>
            <a:ext cx="2618447" cy="2751444"/>
            <a:chOff x="6294993" y="3045979"/>
            <a:chExt cx="2618447" cy="2751444"/>
          </a:xfrm>
        </p:grpSpPr>
        <p:sp>
          <p:nvSpPr>
            <p:cNvPr id="53" name="Cube 52">
              <a:extLst>
                <a:ext uri="{FF2B5EF4-FFF2-40B4-BE49-F238E27FC236}">
                  <a16:creationId xmlns:a16="http://schemas.microsoft.com/office/drawing/2014/main" id="{D2D1A07C-0B5F-4A5B-9FE8-271498D2D664}"/>
                </a:ext>
              </a:extLst>
            </p:cNvPr>
            <p:cNvSpPr/>
            <p:nvPr/>
          </p:nvSpPr>
          <p:spPr bwMode="auto">
            <a:xfrm>
              <a:off x="6553671" y="3045979"/>
              <a:ext cx="2359769" cy="2751444"/>
            </a:xfrm>
            <a:prstGeom prst="cub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ＭＳ Ｐゴシック" pitchFamily="48" charset="-128"/>
                <a:cs typeface="Arial"/>
              </a:endParaRPr>
            </a:p>
          </p:txBody>
        </p:sp>
        <p:sp>
          <p:nvSpPr>
            <p:cNvPr id="67" name="Flowchart: Magnetic Disk 66">
              <a:extLst>
                <a:ext uri="{FF2B5EF4-FFF2-40B4-BE49-F238E27FC236}">
                  <a16:creationId xmlns:a16="http://schemas.microsoft.com/office/drawing/2014/main" id="{AAB9259F-1E32-4E4F-9D80-8F9F6CE10216}"/>
                </a:ext>
              </a:extLst>
            </p:cNvPr>
            <p:cNvSpPr/>
            <p:nvPr/>
          </p:nvSpPr>
          <p:spPr bwMode="auto">
            <a:xfrm>
              <a:off x="6736705" y="4933647"/>
              <a:ext cx="1278944" cy="598546"/>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grpSp>
          <p:nvGrpSpPr>
            <p:cNvPr id="66" name="Group 65">
              <a:extLst>
                <a:ext uri="{FF2B5EF4-FFF2-40B4-BE49-F238E27FC236}">
                  <a16:creationId xmlns:a16="http://schemas.microsoft.com/office/drawing/2014/main" id="{32D95CA2-1020-4600-B586-ADDC86FB9D61}"/>
                </a:ext>
              </a:extLst>
            </p:cNvPr>
            <p:cNvGrpSpPr/>
            <p:nvPr/>
          </p:nvGrpSpPr>
          <p:grpSpPr>
            <a:xfrm>
              <a:off x="6294993" y="3797076"/>
              <a:ext cx="1798795" cy="1606699"/>
              <a:chOff x="5818501" y="3334469"/>
              <a:chExt cx="2727992" cy="2238383"/>
            </a:xfrm>
          </p:grpSpPr>
          <p:sp>
            <p:nvSpPr>
              <p:cNvPr id="54" name="Rectangle 53">
                <a:extLst>
                  <a:ext uri="{FF2B5EF4-FFF2-40B4-BE49-F238E27FC236}">
                    <a16:creationId xmlns:a16="http://schemas.microsoft.com/office/drawing/2014/main" id="{D3122BA5-0A0C-46D0-A3E1-5F8F5B959B1B}"/>
                  </a:ext>
                </a:extLst>
              </p:cNvPr>
              <p:cNvSpPr/>
              <p:nvPr/>
            </p:nvSpPr>
            <p:spPr bwMode="auto">
              <a:xfrm>
                <a:off x="6477109" y="4275780"/>
                <a:ext cx="2069384" cy="461811"/>
              </a:xfrm>
              <a:prstGeom prst="rect">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55" name="Picture 54">
                <a:extLst>
                  <a:ext uri="{FF2B5EF4-FFF2-40B4-BE49-F238E27FC236}">
                    <a16:creationId xmlns:a16="http://schemas.microsoft.com/office/drawing/2014/main" id="{0C914639-19C8-46E7-85B3-4A7A97B54D28}"/>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058708" y="4402520"/>
                <a:ext cx="242841" cy="232145"/>
              </a:xfrm>
              <a:prstGeom prst="rect">
                <a:avLst/>
              </a:prstGeom>
            </p:spPr>
          </p:pic>
          <p:pic>
            <p:nvPicPr>
              <p:cNvPr id="56" name="Picture 55">
                <a:extLst>
                  <a:ext uri="{FF2B5EF4-FFF2-40B4-BE49-F238E27FC236}">
                    <a16:creationId xmlns:a16="http://schemas.microsoft.com/office/drawing/2014/main" id="{8B46BC1C-6DDC-42ED-8384-18C39BB2068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346714" y="4399035"/>
                <a:ext cx="242841" cy="232145"/>
              </a:xfrm>
              <a:prstGeom prst="rect">
                <a:avLst/>
              </a:prstGeom>
            </p:spPr>
          </p:pic>
          <p:pic>
            <p:nvPicPr>
              <p:cNvPr id="57" name="Picture 56">
                <a:extLst>
                  <a:ext uri="{FF2B5EF4-FFF2-40B4-BE49-F238E27FC236}">
                    <a16:creationId xmlns:a16="http://schemas.microsoft.com/office/drawing/2014/main" id="{511F7048-4D3C-4C6F-817F-53243913267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634104" y="4402971"/>
                <a:ext cx="242841" cy="232145"/>
              </a:xfrm>
              <a:prstGeom prst="rect">
                <a:avLst/>
              </a:prstGeom>
            </p:spPr>
          </p:pic>
          <p:pic>
            <p:nvPicPr>
              <p:cNvPr id="58" name="Picture 57">
                <a:extLst>
                  <a:ext uri="{FF2B5EF4-FFF2-40B4-BE49-F238E27FC236}">
                    <a16:creationId xmlns:a16="http://schemas.microsoft.com/office/drawing/2014/main" id="{869B2607-6BFA-4EDD-B224-38F35F8FE59C}"/>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922110" y="4400812"/>
                <a:ext cx="242841" cy="232145"/>
              </a:xfrm>
              <a:prstGeom prst="rect">
                <a:avLst/>
              </a:prstGeom>
            </p:spPr>
          </p:pic>
          <p:pic>
            <p:nvPicPr>
              <p:cNvPr id="59" name="Picture 58">
                <a:extLst>
                  <a:ext uri="{FF2B5EF4-FFF2-40B4-BE49-F238E27FC236}">
                    <a16:creationId xmlns:a16="http://schemas.microsoft.com/office/drawing/2014/main" id="{9DF6B956-637D-457A-A1C3-16966FACED5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8185148" y="4400812"/>
                <a:ext cx="242841" cy="232145"/>
              </a:xfrm>
              <a:prstGeom prst="rect">
                <a:avLst/>
              </a:prstGeom>
            </p:spPr>
          </p:pic>
          <p:sp>
            <p:nvSpPr>
              <p:cNvPr id="60" name="Flowchart: Magnetic Disk 59">
                <a:extLst>
                  <a:ext uri="{FF2B5EF4-FFF2-40B4-BE49-F238E27FC236}">
                    <a16:creationId xmlns:a16="http://schemas.microsoft.com/office/drawing/2014/main" id="{F167B04F-8B92-420A-AB83-0628C9B5F2F3}"/>
                  </a:ext>
                </a:extLst>
              </p:cNvPr>
              <p:cNvSpPr/>
              <p:nvPr/>
            </p:nvSpPr>
            <p:spPr bwMode="auto">
              <a:xfrm>
                <a:off x="6488386" y="3334469"/>
                <a:ext cx="1939604" cy="833868"/>
              </a:xfrm>
              <a:prstGeom prst="flowChartMagneticDisk">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61" name="Picture 60">
                <a:extLst>
                  <a:ext uri="{FF2B5EF4-FFF2-40B4-BE49-F238E27FC236}">
                    <a16:creationId xmlns:a16="http://schemas.microsoft.com/office/drawing/2014/main" id="{BADBA418-9BF5-4F52-A507-B81E93919A9D}"/>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853602" y="3709923"/>
                <a:ext cx="1227588" cy="351870"/>
              </a:xfrm>
              <a:prstGeom prst="rect">
                <a:avLst/>
              </a:prstGeom>
              <a:scene3d>
                <a:camera prst="orthographicFront"/>
                <a:lightRig rig="threePt" dir="t"/>
              </a:scene3d>
              <a:sp3d contourW="12700">
                <a:contourClr>
                  <a:srgbClr val="FF0000"/>
                </a:contourClr>
              </a:sp3d>
            </p:spPr>
          </p:pic>
          <p:pic>
            <p:nvPicPr>
              <p:cNvPr id="62" name="Picture 61">
                <a:extLst>
                  <a:ext uri="{FF2B5EF4-FFF2-40B4-BE49-F238E27FC236}">
                    <a16:creationId xmlns:a16="http://schemas.microsoft.com/office/drawing/2014/main" id="{40115C72-1295-401F-B4B0-1C2F1A7B17E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947082" y="5205270"/>
                <a:ext cx="1227588" cy="351870"/>
              </a:xfrm>
              <a:prstGeom prst="rect">
                <a:avLst/>
              </a:prstGeom>
              <a:scene3d>
                <a:camera prst="orthographicFront"/>
                <a:lightRig rig="threePt" dir="t"/>
              </a:scene3d>
              <a:sp3d contourW="12700">
                <a:contourClr>
                  <a:srgbClr val="00B050"/>
                </a:contourClr>
              </a:sp3d>
            </p:spPr>
          </p:pic>
          <p:sp>
            <p:nvSpPr>
              <p:cNvPr id="63" name="Arrow: Right 62">
                <a:extLst>
                  <a:ext uri="{FF2B5EF4-FFF2-40B4-BE49-F238E27FC236}">
                    <a16:creationId xmlns:a16="http://schemas.microsoft.com/office/drawing/2014/main" id="{D8147D93-3FF0-4EC6-BDB1-A0E376AFB1F2}"/>
                  </a:ext>
                </a:extLst>
              </p:cNvPr>
              <p:cNvSpPr/>
              <p:nvPr/>
            </p:nvSpPr>
            <p:spPr bwMode="auto">
              <a:xfrm>
                <a:off x="5976431" y="3536291"/>
                <a:ext cx="1122423" cy="47605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65" name="Arrow: Left-Right 64">
                <a:extLst>
                  <a:ext uri="{FF2B5EF4-FFF2-40B4-BE49-F238E27FC236}">
                    <a16:creationId xmlns:a16="http://schemas.microsoft.com/office/drawing/2014/main" id="{FCAC15E1-2ECF-48FC-B19A-38F44BDB3CEF}"/>
                  </a:ext>
                </a:extLst>
              </p:cNvPr>
              <p:cNvSpPr/>
              <p:nvPr/>
            </p:nvSpPr>
            <p:spPr bwMode="auto">
              <a:xfrm>
                <a:off x="5818501" y="4272812"/>
                <a:ext cx="1205894" cy="459318"/>
              </a:xfrm>
              <a:prstGeom prst="lef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sp>
            <p:nvSpPr>
              <p:cNvPr id="64" name="Arrow: Right 63">
                <a:extLst>
                  <a:ext uri="{FF2B5EF4-FFF2-40B4-BE49-F238E27FC236}">
                    <a16:creationId xmlns:a16="http://schemas.microsoft.com/office/drawing/2014/main" id="{D5526D7A-D35E-4B1A-AA32-E88B4291842E}"/>
                  </a:ext>
                </a:extLst>
              </p:cNvPr>
              <p:cNvSpPr/>
              <p:nvPr/>
            </p:nvSpPr>
            <p:spPr bwMode="auto">
              <a:xfrm>
                <a:off x="6080453" y="5096797"/>
                <a:ext cx="1022703" cy="476055"/>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grpSp>
      </p:grpSp>
      <p:sp>
        <p:nvSpPr>
          <p:cNvPr id="46" name="Arrow: Left 45">
            <a:extLst>
              <a:ext uri="{FF2B5EF4-FFF2-40B4-BE49-F238E27FC236}">
                <a16:creationId xmlns:a16="http://schemas.microsoft.com/office/drawing/2014/main" id="{DB3DABF1-AADA-4072-94E2-75192BCF57E1}"/>
              </a:ext>
            </a:extLst>
          </p:cNvPr>
          <p:cNvSpPr/>
          <p:nvPr/>
        </p:nvSpPr>
        <p:spPr bwMode="auto">
          <a:xfrm rot="8877065">
            <a:off x="1923696" y="2962310"/>
            <a:ext cx="2742386" cy="562614"/>
          </a:xfrm>
          <a:prstGeom prst="lef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16" name="Picture 15">
            <a:extLst>
              <a:ext uri="{FF2B5EF4-FFF2-40B4-BE49-F238E27FC236}">
                <a16:creationId xmlns:a16="http://schemas.microsoft.com/office/drawing/2014/main" id="{AAFA45A9-B17C-4FD6-B039-F7F3FB1EF1A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174254" y="2829302"/>
            <a:ext cx="597976" cy="548680"/>
          </a:xfrm>
          <a:prstGeom prst="rect">
            <a:avLst/>
          </a:prstGeom>
        </p:spPr>
      </p:pic>
      <p:sp>
        <p:nvSpPr>
          <p:cNvPr id="77" name="Cloud 76">
            <a:extLst>
              <a:ext uri="{FF2B5EF4-FFF2-40B4-BE49-F238E27FC236}">
                <a16:creationId xmlns:a16="http://schemas.microsoft.com/office/drawing/2014/main" id="{F5CD2CB4-219C-4752-AF6D-607393A1F05D}"/>
              </a:ext>
            </a:extLst>
          </p:cNvPr>
          <p:cNvSpPr/>
          <p:nvPr/>
        </p:nvSpPr>
        <p:spPr bwMode="auto">
          <a:xfrm>
            <a:off x="5325532" y="1734034"/>
            <a:ext cx="3299875" cy="1850506"/>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89" name="Picture 88">
            <a:extLst>
              <a:ext uri="{FF2B5EF4-FFF2-40B4-BE49-F238E27FC236}">
                <a16:creationId xmlns:a16="http://schemas.microsoft.com/office/drawing/2014/main" id="{F7CA4445-97AB-4509-917A-7142FA5BADCB}"/>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8235162" y="3045979"/>
            <a:ext cx="804989" cy="804989"/>
          </a:xfrm>
          <a:prstGeom prst="rect">
            <a:avLst/>
          </a:prstGeom>
        </p:spPr>
      </p:pic>
      <p:pic>
        <p:nvPicPr>
          <p:cNvPr id="90" name="Picture 89">
            <a:extLst>
              <a:ext uri="{FF2B5EF4-FFF2-40B4-BE49-F238E27FC236}">
                <a16:creationId xmlns:a16="http://schemas.microsoft.com/office/drawing/2014/main" id="{F0DFC637-0AFC-4E49-B48A-66D953437544}"/>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8712250" y="3463385"/>
            <a:ext cx="835505" cy="701311"/>
          </a:xfrm>
          <a:prstGeom prst="rect">
            <a:avLst/>
          </a:prstGeom>
        </p:spPr>
      </p:pic>
      <p:sp>
        <p:nvSpPr>
          <p:cNvPr id="93" name="Arrow: Left 92">
            <a:extLst>
              <a:ext uri="{FF2B5EF4-FFF2-40B4-BE49-F238E27FC236}">
                <a16:creationId xmlns:a16="http://schemas.microsoft.com/office/drawing/2014/main" id="{89DC7FBB-0CDD-46DD-8069-A1386E8DC5F1}"/>
              </a:ext>
            </a:extLst>
          </p:cNvPr>
          <p:cNvSpPr/>
          <p:nvPr/>
        </p:nvSpPr>
        <p:spPr bwMode="auto">
          <a:xfrm rot="13405582">
            <a:off x="5526544" y="2561779"/>
            <a:ext cx="2742386" cy="562614"/>
          </a:xfrm>
          <a:prstGeom prst="lef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94" name="Picture 93">
            <a:extLst>
              <a:ext uri="{FF2B5EF4-FFF2-40B4-BE49-F238E27FC236}">
                <a16:creationId xmlns:a16="http://schemas.microsoft.com/office/drawing/2014/main" id="{3CCFA410-985A-4423-90E3-F188B80AE024}"/>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7470631" y="3942357"/>
            <a:ext cx="804989" cy="804989"/>
          </a:xfrm>
          <a:prstGeom prst="rect">
            <a:avLst/>
          </a:prstGeom>
        </p:spPr>
      </p:pic>
      <p:pic>
        <p:nvPicPr>
          <p:cNvPr id="95" name="Picture 94">
            <a:extLst>
              <a:ext uri="{FF2B5EF4-FFF2-40B4-BE49-F238E27FC236}">
                <a16:creationId xmlns:a16="http://schemas.microsoft.com/office/drawing/2014/main" id="{619C5362-DEF1-473A-918D-2DF2CC4B26D6}"/>
              </a:ext>
            </a:extLst>
          </p:cNvPr>
          <p:cNvPicPr>
            <a:picLocks noChangeAspect="1"/>
          </p:cNvPicPr>
          <p:nvPr/>
        </p:nvPicPr>
        <p:blipFill>
          <a:blip r:embed="rId19">
            <a:extLst>
              <a:ext uri="{837473B0-CC2E-450A-ABE3-18F120FF3D39}">
                <a1611:picAttrSrcUrl xmlns:a1611="http://schemas.microsoft.com/office/drawing/2016/11/main" r:id="rId20"/>
              </a:ext>
            </a:extLst>
          </a:blip>
          <a:stretch>
            <a:fillRect/>
          </a:stretch>
        </p:blipFill>
        <p:spPr>
          <a:xfrm>
            <a:off x="7975594" y="4247130"/>
            <a:ext cx="792088" cy="792088"/>
          </a:xfrm>
          <a:prstGeom prst="rect">
            <a:avLst/>
          </a:prstGeom>
        </p:spPr>
      </p:pic>
      <p:sp>
        <p:nvSpPr>
          <p:cNvPr id="96" name="Arrow: Left 95">
            <a:extLst>
              <a:ext uri="{FF2B5EF4-FFF2-40B4-BE49-F238E27FC236}">
                <a16:creationId xmlns:a16="http://schemas.microsoft.com/office/drawing/2014/main" id="{92D99456-3DCA-4D2B-AE92-E1B82CC7A509}"/>
              </a:ext>
            </a:extLst>
          </p:cNvPr>
          <p:cNvSpPr/>
          <p:nvPr/>
        </p:nvSpPr>
        <p:spPr bwMode="auto">
          <a:xfrm rot="2561673">
            <a:off x="5801895" y="2168538"/>
            <a:ext cx="2742386" cy="562614"/>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ＭＳ Ｐゴシック" pitchFamily="48" charset="-128"/>
              <a:cs typeface="Arial"/>
            </a:endParaRPr>
          </a:p>
        </p:txBody>
      </p:sp>
      <p:pic>
        <p:nvPicPr>
          <p:cNvPr id="97" name="Picture 96">
            <a:extLst>
              <a:ext uri="{FF2B5EF4-FFF2-40B4-BE49-F238E27FC236}">
                <a16:creationId xmlns:a16="http://schemas.microsoft.com/office/drawing/2014/main" id="{0CF580EA-6E27-45B6-A1A2-031D227379D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701514" y="1734033"/>
            <a:ext cx="597976" cy="548680"/>
          </a:xfrm>
          <a:prstGeom prst="rect">
            <a:avLst/>
          </a:prstGeom>
        </p:spPr>
      </p:pic>
      <p:pic>
        <p:nvPicPr>
          <p:cNvPr id="98" name="Picture 97">
            <a:extLst>
              <a:ext uri="{FF2B5EF4-FFF2-40B4-BE49-F238E27FC236}">
                <a16:creationId xmlns:a16="http://schemas.microsoft.com/office/drawing/2014/main" id="{7EE1A1DC-2872-4AFE-BADA-6734DF6D4AE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868231" y="2882533"/>
            <a:ext cx="597976" cy="548680"/>
          </a:xfrm>
          <a:prstGeom prst="rect">
            <a:avLst/>
          </a:prstGeom>
        </p:spPr>
      </p:pic>
    </p:spTree>
    <p:extLst>
      <p:ext uri="{BB962C8B-B14F-4D97-AF65-F5344CB8AC3E}">
        <p14:creationId xmlns:p14="http://schemas.microsoft.com/office/powerpoint/2010/main" val="982696163"/>
      </p:ext>
    </p:extLst>
  </p:cSld>
  <p:clrMapOvr>
    <a:masterClrMapping/>
  </p:clrMapOvr>
</p:sld>
</file>

<file path=ppt/theme/theme1.xml><?xml version="1.0" encoding="utf-8"?>
<a:theme xmlns:a="http://schemas.openxmlformats.org/drawingml/2006/main" name="FT_Powerpoint">
  <a:themeElements>
    <a:clrScheme name="Tittel og tekst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Tittel og tek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ittel og tekst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Tittel og tekst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kside 3">
  <a:themeElements>
    <a:clrScheme name="Bakside 3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Bakside 3">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akside 3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Bakside 3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akside 4">
  <a:themeElements>
    <a:clrScheme name="Bakside 4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Bakside 4">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akside 4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Bakside 4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rside 1">
  <a:themeElements>
    <a:clrScheme name="Forside 1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orside 1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Forside 1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rside 2">
  <a:themeElements>
    <a:clrScheme name="Forside 2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Forside 2">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orside 2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Forside 2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rside 3">
  <a:themeElements>
    <a:clrScheme name="Forside 3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Forside 3">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orside 3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Forside 3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rside 4">
  <a:themeElements>
    <a:clrScheme name="Forside 4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Forside 4">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orside 4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Forside 4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rside 5">
  <a:themeElements>
    <a:clrScheme name="Forside 5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Forside 5">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orside 5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Forside 5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orside 6">
  <a:themeElements>
    <a:clrScheme name="Forside 6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Forside 6">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orside 6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Forside 6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akside 1">
  <a:themeElements>
    <a:clrScheme name="Bakside 1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Bakside 1">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akside 1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Bakside 1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akside 2">
  <a:themeElements>
    <a:clrScheme name="Bakside 2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fontScheme name="Bakside 2">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akside 2 1">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566C11"/>
        </a:hlink>
        <a:folHlink>
          <a:srgbClr val="F89828"/>
        </a:folHlink>
      </a:clrScheme>
      <a:clrMap bg1="lt1" tx1="dk1" bg2="lt2" tx2="dk2" accent1="accent1" accent2="accent2" accent3="accent3" accent4="accent4" accent5="accent5" accent6="accent6" hlink="hlink" folHlink="folHlink"/>
    </a:extraClrScheme>
    <a:extraClrScheme>
      <a:clrScheme name="Bakside 2 2">
        <a:dk1>
          <a:srgbClr val="000000"/>
        </a:dk1>
        <a:lt1>
          <a:srgbClr val="FFFFFF"/>
        </a:lt1>
        <a:dk2>
          <a:srgbClr val="000000"/>
        </a:dk2>
        <a:lt2>
          <a:srgbClr val="808080"/>
        </a:lt2>
        <a:accent1>
          <a:srgbClr val="006892"/>
        </a:accent1>
        <a:accent2>
          <a:srgbClr val="005953"/>
        </a:accent2>
        <a:accent3>
          <a:srgbClr val="FFFFFF"/>
        </a:accent3>
        <a:accent4>
          <a:srgbClr val="000000"/>
        </a:accent4>
        <a:accent5>
          <a:srgbClr val="AAB9C7"/>
        </a:accent5>
        <a:accent6>
          <a:srgbClr val="00504A"/>
        </a:accent6>
        <a:hlink>
          <a:srgbClr val="EBE729"/>
        </a:hlink>
        <a:folHlink>
          <a:srgbClr val="EC0B8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FT_Powerpoint</Template>
  <TotalTime>0</TotalTime>
  <Words>11745</Words>
  <Application>Microsoft Macintosh PowerPoint</Application>
  <PresentationFormat>A4 (210 x 297 mm)</PresentationFormat>
  <Paragraphs>1219</Paragraphs>
  <Slides>59</Slides>
  <Notes>25</Notes>
  <HiddenSlides>0</HiddenSlides>
  <MMClips>0</MMClips>
  <ScaleCrop>false</ScaleCrop>
  <HeadingPairs>
    <vt:vector size="6" baseType="variant">
      <vt:variant>
        <vt:lpstr>Brukte skrifter</vt:lpstr>
      </vt:variant>
      <vt:variant>
        <vt:i4>3</vt:i4>
      </vt:variant>
      <vt:variant>
        <vt:lpstr>Tema</vt:lpstr>
      </vt:variant>
      <vt:variant>
        <vt:i4>11</vt:i4>
      </vt:variant>
      <vt:variant>
        <vt:lpstr>Lysbildetitler</vt:lpstr>
      </vt:variant>
      <vt:variant>
        <vt:i4>59</vt:i4>
      </vt:variant>
    </vt:vector>
  </HeadingPairs>
  <TitlesOfParts>
    <vt:vector size="73" baseType="lpstr">
      <vt:lpstr>Arial</vt:lpstr>
      <vt:lpstr>Calibri</vt:lpstr>
      <vt:lpstr>Constantia</vt:lpstr>
      <vt:lpstr>FT_Powerpoint</vt:lpstr>
      <vt:lpstr>Forside 1</vt:lpstr>
      <vt:lpstr>Forside 2</vt:lpstr>
      <vt:lpstr>Forside 3</vt:lpstr>
      <vt:lpstr>Forside 4</vt:lpstr>
      <vt:lpstr>Forside 5</vt:lpstr>
      <vt:lpstr>Forside 6</vt:lpstr>
      <vt:lpstr>Bakside 1</vt:lpstr>
      <vt:lpstr>Bakside 2</vt:lpstr>
      <vt:lpstr>Bakside 3</vt:lpstr>
      <vt:lpstr>Bakside 4</vt:lpstr>
      <vt:lpstr>CPRS – Reporting instructions</vt:lpstr>
      <vt:lpstr>Introduction</vt:lpstr>
      <vt:lpstr>Reporting principles</vt:lpstr>
      <vt:lpstr>Reporting timeline</vt:lpstr>
      <vt:lpstr>Reporting timeline</vt:lpstr>
      <vt:lpstr>NFSA exceptions</vt:lpstr>
      <vt:lpstr>Data validation</vt:lpstr>
      <vt:lpstr>CPRS – Conceptual view</vt:lpstr>
      <vt:lpstr>CPRS Data Processing </vt:lpstr>
      <vt:lpstr>FTP-Server Directory structure </vt:lpstr>
      <vt:lpstr>CPRS Availability </vt:lpstr>
      <vt:lpstr>Data transmission errors</vt:lpstr>
      <vt:lpstr>Data format and file errors</vt:lpstr>
      <vt:lpstr>Correcting an invalid file</vt:lpstr>
      <vt:lpstr>Data content errors</vt:lpstr>
      <vt:lpstr>Correcting accepted records</vt:lpstr>
      <vt:lpstr>Feedback files fields</vt:lpstr>
      <vt:lpstr>Feedback files fields (continued)</vt:lpstr>
      <vt:lpstr>Position report upload specifications</vt:lpstr>
      <vt:lpstr>Position report upload specifications (Continued)</vt:lpstr>
      <vt:lpstr>Position report upload specifications (Continued)</vt:lpstr>
      <vt:lpstr>Position report upload specifications (Continued)</vt:lpstr>
      <vt:lpstr>Position report upload specifications (Continued)</vt:lpstr>
      <vt:lpstr>Description of field formats for each field in the position  report template</vt:lpstr>
      <vt:lpstr>Description of field formats for each field in the position  report template (continued)</vt:lpstr>
      <vt:lpstr>Business data submission file</vt:lpstr>
      <vt:lpstr>Business Application Header (BAH)</vt:lpstr>
      <vt:lpstr>Business Application Header (BAH) (continued)</vt:lpstr>
      <vt:lpstr>XML Schemas</vt:lpstr>
      <vt:lpstr>CPRS XML Schemas</vt:lpstr>
      <vt:lpstr>CPRS XML Schemas (continued)</vt:lpstr>
      <vt:lpstr>CPRS sample report</vt:lpstr>
      <vt:lpstr>CPRS sample report (Continued)</vt:lpstr>
      <vt:lpstr>Commodity Position Report Statuses </vt:lpstr>
      <vt:lpstr>File naming convention – DATCPR files </vt:lpstr>
      <vt:lpstr>File naming convention – DATCPR files (continued) </vt:lpstr>
      <vt:lpstr>File naming convention – DATCPR feedback files </vt:lpstr>
      <vt:lpstr>File naming convention – feedback files (continued) </vt:lpstr>
      <vt:lpstr>File Level Validations</vt:lpstr>
      <vt:lpstr>File Level Validations (continued)</vt:lpstr>
      <vt:lpstr>File Level Validations (continued)</vt:lpstr>
      <vt:lpstr>File Level Validations (continued)</vt:lpstr>
      <vt:lpstr>File Level Validations (continued)</vt:lpstr>
      <vt:lpstr>CPR Content Validation </vt:lpstr>
      <vt:lpstr>CPR Content Validation (continued) </vt:lpstr>
      <vt:lpstr>CPR Content Validation (continued) </vt:lpstr>
      <vt:lpstr>CPR Content Validation (continued) </vt:lpstr>
      <vt:lpstr>CPR Content Validation (continued) </vt:lpstr>
      <vt:lpstr>CPR Content Validation (continued) </vt:lpstr>
      <vt:lpstr>CPR Content Validation (continued) </vt:lpstr>
      <vt:lpstr>CPR Content Validation (continued) </vt:lpstr>
      <vt:lpstr>CPR Content Validation (continued) </vt:lpstr>
      <vt:lpstr>Invalid files examples</vt:lpstr>
      <vt:lpstr>Invalid files examples (Continued)</vt:lpstr>
      <vt:lpstr>Invalid files examples (Continued)</vt:lpstr>
      <vt:lpstr>Invalid files examples (Continued)</vt:lpstr>
      <vt:lpstr>CPRS Feedback Message Content</vt:lpstr>
      <vt:lpstr>CPRS Feedback Message Content (continued) </vt:lpstr>
      <vt:lpstr>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2014-09-08T10:49:43Z</dcterms:created>
  <dcterms:modified xsi:type="dcterms:W3CDTF">2021-12-09T17:47:28Z</dcterms:modified>
</cp:coreProperties>
</file>